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5" r:id="rId11"/>
    <p:sldId id="266" r:id="rId12"/>
    <p:sldId id="267" r:id="rId13"/>
    <p:sldId id="268" r:id="rId14"/>
    <p:sldId id="269" r:id="rId15"/>
    <p:sldId id="270" r:id="rId16"/>
    <p:sldId id="271" r:id="rId17"/>
    <p:sldId id="276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49"/>
    <p:restoredTop sz="94658"/>
  </p:normalViewPr>
  <p:slideViewPr>
    <p:cSldViewPr snapToGrid="0" snapToObjects="1">
      <p:cViewPr varScale="1">
        <p:scale>
          <a:sx n="128" d="100"/>
          <a:sy n="128" d="100"/>
        </p:scale>
        <p:origin x="2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5A198-585A-3440-A612-C082AE6DE16A}" type="datetimeFigureOut">
              <a:rPr lang="en-US" smtClean="0"/>
              <a:t>1/24/22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4E3FA2-949C-A84F-A463-693BDCC62C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924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ac428e563a_0_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6" name="Google Shape;86;gac428e563a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5410196452_0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46" name="Google Shape;146;g541019645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52" name="Google Shape;15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a991aa499f_0_4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58" name="Google Shape;158;ga991aa499f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64" name="Google Shape;16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70" name="Google Shape;17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76" name="Google Shape;17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82" name="Google Shape;18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88" name="Google Shape;18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a991aa499f_0_0:notes"/>
          <p:cNvSpPr txBox="1">
            <a:spLocks noGrp="1"/>
          </p:cNvSpPr>
          <p:nvPr>
            <p:ph type="sldNum" idx="12"/>
          </p:nvPr>
        </p:nvSpPr>
        <p:spPr>
          <a:xfrm>
            <a:off x="3885792" y="8687124"/>
            <a:ext cx="2972400" cy="4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18</a:t>
            </a:fld>
            <a:endParaRPr sz="1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ga991aa499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95" name="Google Shape;195;ga991aa499f_0_0:notes"/>
          <p:cNvSpPr txBox="1">
            <a:spLocks noGrp="1"/>
          </p:cNvSpPr>
          <p:nvPr>
            <p:ph type="body" idx="1"/>
          </p:nvPr>
        </p:nvSpPr>
        <p:spPr>
          <a:xfrm>
            <a:off x="915116" y="4342754"/>
            <a:ext cx="5028000" cy="41151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ac428e563a_0_1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95" name="Google Shape;95;gac428e563a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2" name="Google Shape;10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16" name="Google Shape;11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22" name="Google Shape;12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a2a39b34ad_0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28" name="Google Shape;128;ga2a39b34a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34" name="Google Shape;13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40" name="Google Shape;14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7D4C1-B53D-7A4F-8371-2F865BA7AB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D429D2-62D5-A442-B20C-F6E78B2742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D82321-F40F-FB43-B03C-AF477B00C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23A0-6C57-C649-841F-D6BCB29D41A4}" type="datetimeFigureOut">
              <a:rPr lang="en-US" smtClean="0"/>
              <a:t>1/24/22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B3CBB-095D-BC4F-A6F4-3356CFDC5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E7AFD-B26B-4F41-90C9-8B278F214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90F90-C56B-B94B-A590-D685205F3D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707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6600A-8DFF-7044-9DD3-B5251DF11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CA7603-2F4A-2043-A316-14121A3B3F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EC193-E12C-D04B-8B5B-CC7CED22F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23A0-6C57-C649-841F-D6BCB29D41A4}" type="datetimeFigureOut">
              <a:rPr lang="en-US" smtClean="0"/>
              <a:t>1/24/22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943B21-D6C7-D941-814A-20C84E4E1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90366F-34F1-AB46-A3A2-135890D93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90F90-C56B-B94B-A590-D685205F3D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545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9E3DC5-61AB-A549-8160-82C1D18017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B6D82C-3D20-434D-9E13-C14F717B33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F7361-62CC-7C4E-856A-3ED867B4D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23A0-6C57-C649-841F-D6BCB29D41A4}" type="datetimeFigureOut">
              <a:rPr lang="en-US" smtClean="0"/>
              <a:t>1/24/22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93ABA-2735-2640-865D-D0187DC93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A611DC-06A3-AE4E-9DBA-726014102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90F90-C56B-B94B-A590-D685205F3D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721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C2316-430A-D84F-8F00-868FABF11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2FDFA-F625-9B4B-B95A-BAD89DA51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D62981-ECA5-524F-AD67-18D7B5B9D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23A0-6C57-C649-841F-D6BCB29D41A4}" type="datetimeFigureOut">
              <a:rPr lang="en-US" smtClean="0"/>
              <a:t>1/24/22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9AE957-7FA1-6344-B0F6-125FB143F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6D7D4-CC05-E241-ADD5-56C3E37AE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90F90-C56B-B94B-A590-D685205F3D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056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26584-22A2-C944-855D-B37E72057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2772BF-40E0-6E4B-83F0-B19451AF7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0442EB-621D-B149-B817-502EA5CBD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23A0-6C57-C649-841F-D6BCB29D41A4}" type="datetimeFigureOut">
              <a:rPr lang="en-US" smtClean="0"/>
              <a:t>1/24/22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3EFC2-FFEF-6344-8169-52307C6A8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475C5-8B3B-C148-9B97-CD6E76191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90F90-C56B-B94B-A590-D685205F3D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217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49DB2-47FD-3548-9C49-387BA34BC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BCE8D-0405-064C-8F0B-A02E57B51F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8E96E4-D35E-024E-845E-326C68951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71EB69-8F32-9C40-8D2E-3E0F4ACAB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23A0-6C57-C649-841F-D6BCB29D41A4}" type="datetimeFigureOut">
              <a:rPr lang="en-US" smtClean="0"/>
              <a:t>1/24/22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C363DA-88CC-3742-88A6-0972BCE86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64A7F8-8E30-9C4B-8C68-43D52A05E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90F90-C56B-B94B-A590-D685205F3D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387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66E70-963B-3644-B6C8-E43C80E6E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A53C78-09E2-3C4B-BA81-C1B1AD465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DA1B11-0254-1942-A10A-8A06A79074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DF391F-53E5-7A4F-9D9A-B68F18FD0F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9AE36F-1BEB-8547-B1FC-861F4FC818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058FE1-33B0-AD41-BD5E-49066D04A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23A0-6C57-C649-841F-D6BCB29D41A4}" type="datetimeFigureOut">
              <a:rPr lang="en-US" smtClean="0"/>
              <a:t>1/24/22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72972F-7CE6-1944-8B7F-106A57812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2CA066-DB57-2C45-8FBE-9B7FAF0D0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90F90-C56B-B94B-A590-D685205F3D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444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2F6CB-F6D5-CB41-9FEA-BFAA28C12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F4039C-9E48-2C44-8238-B6AE46649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23A0-6C57-C649-841F-D6BCB29D41A4}" type="datetimeFigureOut">
              <a:rPr lang="en-US" smtClean="0"/>
              <a:t>1/24/22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6DA8B6-3FFB-A14D-920A-599BBA143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4FEB29-90BA-6042-BACC-989BDE77C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90F90-C56B-B94B-A590-D685205F3D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102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C13AFA-42CC-D94D-93B6-077B08367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23A0-6C57-C649-841F-D6BCB29D41A4}" type="datetimeFigureOut">
              <a:rPr lang="en-US" smtClean="0"/>
              <a:t>1/24/22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3E0DE6-EB17-3848-9782-0C9309471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04F5A7-D9F2-8D4C-BCED-9BE148146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90F90-C56B-B94B-A590-D685205F3D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428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14BC1-B55A-5949-AA64-402525B67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9B6A0-5AA9-FD4A-9F95-55B70CB03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71BD16-517E-D94C-A152-4F72D147BE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42F2E4-90FF-FF4F-AFCA-C96390090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23A0-6C57-C649-841F-D6BCB29D41A4}" type="datetimeFigureOut">
              <a:rPr lang="en-US" smtClean="0"/>
              <a:t>1/24/22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FEB0D4-8071-A94D-99B8-15A24017E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013638-CDB3-6748-B6E5-2C80A0904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90F90-C56B-B94B-A590-D685205F3D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123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EB8BD-BFC4-7A4D-9BDA-58AC7994D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731CB8-8B02-CE4A-94F5-DE0B642A3E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23E058-7F43-964F-B83E-1702125BB2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34795A-3AE7-9943-A425-99624B190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23A0-6C57-C649-841F-D6BCB29D41A4}" type="datetimeFigureOut">
              <a:rPr lang="en-US" smtClean="0"/>
              <a:t>1/24/22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3765D5-184F-6F40-B039-01B9CE788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540410-D07A-D748-A901-B642FA25D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90F90-C56B-B94B-A590-D685205F3D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130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AD6A32-DBED-6042-BCFB-3F699A498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65CDC0-2BB1-7148-9C30-0D46356440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277FA-ABCD-E34C-93F6-CE4977D88A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623A0-6C57-C649-841F-D6BCB29D41A4}" type="datetimeFigureOut">
              <a:rPr lang="en-US" smtClean="0"/>
              <a:t>1/24/22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3FA8E-2380-1649-8845-F0B10D0891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8E52C-0239-5E4C-BBF6-168B09CF51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90F90-C56B-B94B-A590-D685205F3D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85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MLKimS1NpDLmoRM-udAxzJqFnV7kSyE6/view?usp=sharin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WgWmuPCzIYcJjLnHusfuL59SwMtObUd1/view?usp=sharin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axiWsSxbshPaH43eDdbtcFHpA72gC3S3/view?usp=sharing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g7A6RwJdngv0YbRBT6ttTTa7DfkX3eZL/view?usp=sharin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ac428e563a_0_3"/>
          <p:cNvSpPr txBox="1">
            <a:spLocks noGrp="1"/>
          </p:cNvSpPr>
          <p:nvPr>
            <p:ph type="ctrTitle"/>
          </p:nvPr>
        </p:nvSpPr>
        <p:spPr>
          <a:xfrm>
            <a:off x="1524000" y="15909"/>
            <a:ext cx="9140700" cy="1130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SzPts val="1400"/>
            </a:pPr>
            <a:r>
              <a:rPr lang="en-US" sz="3500" b="1" dirty="0">
                <a:solidFill>
                  <a:srgbClr val="AB1500"/>
                </a:solidFill>
              </a:rPr>
              <a:t>Criteria for Slides</a:t>
            </a:r>
            <a:endParaRPr sz="1500" dirty="0">
              <a:solidFill>
                <a:srgbClr val="AB1500"/>
              </a:solidFill>
            </a:endParaRPr>
          </a:p>
        </p:txBody>
      </p:sp>
      <p:sp>
        <p:nvSpPr>
          <p:cNvPr id="89" name="Google Shape;89;gac428e563a_0_3"/>
          <p:cNvSpPr txBox="1"/>
          <p:nvPr/>
        </p:nvSpPr>
        <p:spPr>
          <a:xfrm>
            <a:off x="167640" y="2118360"/>
            <a:ext cx="12024359" cy="4723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indent="-273050">
              <a:buClr>
                <a:schemeClr val="dk2"/>
              </a:buClr>
              <a:buSzPts val="2200"/>
              <a:buFont typeface="Times New Roman"/>
              <a:buChar char="•"/>
            </a:pPr>
            <a:r>
              <a:rPr lang="en-US" sz="2200" dirty="0">
                <a:solidFill>
                  <a:schemeClr val="dk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Create in Google Slides, PowerPoint or Keynote</a:t>
            </a:r>
            <a:endParaRPr sz="2200" dirty="0">
              <a:solidFill>
                <a:schemeClr val="dk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Times New Roman"/>
            </a:endParaRPr>
          </a:p>
          <a:p>
            <a:pPr marL="285750" indent="-273050">
              <a:spcBef>
                <a:spcPts val="1500"/>
              </a:spcBef>
              <a:buClr>
                <a:schemeClr val="dk2"/>
              </a:buClr>
              <a:buSzPts val="2200"/>
              <a:buFont typeface="Times New Roman"/>
              <a:buChar char="•"/>
            </a:pPr>
            <a:r>
              <a:rPr lang="en-US" sz="2200" dirty="0">
                <a:solidFill>
                  <a:schemeClr val="dk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Presentation Time Limit during interview – </a:t>
            </a:r>
            <a:r>
              <a:rPr lang="en-US" sz="2200" b="1" dirty="0">
                <a:solidFill>
                  <a:schemeClr val="dk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5 minutes maximum</a:t>
            </a:r>
          </a:p>
          <a:p>
            <a:pPr marL="285750" indent="-273050">
              <a:spcBef>
                <a:spcPts val="1500"/>
              </a:spcBef>
              <a:buClr>
                <a:schemeClr val="dk2"/>
              </a:buClr>
              <a:buSzPts val="2200"/>
              <a:buFont typeface="Times New Roman"/>
              <a:buChar char="•"/>
            </a:pPr>
            <a:r>
              <a:rPr lang="en-US" b="1" dirty="0">
                <a:solidFill>
                  <a:schemeClr val="dk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Video presentation time limit to upload during registration – 3 minutes maximum </a:t>
            </a:r>
            <a:r>
              <a:rPr lang="en-US" dirty="0">
                <a:solidFill>
                  <a:schemeClr val="dk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 </a:t>
            </a:r>
            <a:endParaRPr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Times New Roman"/>
            </a:endParaRPr>
          </a:p>
          <a:p>
            <a:pPr marL="285750" indent="-273050">
              <a:spcBef>
                <a:spcPts val="1500"/>
              </a:spcBef>
              <a:buClr>
                <a:schemeClr val="dk2"/>
              </a:buClr>
              <a:buSzPts val="2200"/>
              <a:buFont typeface="Times New Roman"/>
              <a:buChar char="•"/>
            </a:pPr>
            <a:r>
              <a:rPr lang="en-US" sz="2200" dirty="0">
                <a:solidFill>
                  <a:schemeClr val="dk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Document Name for uploading must include </a:t>
            </a:r>
            <a:r>
              <a:rPr lang="en-US" sz="2200" dirty="0">
                <a:solidFill>
                  <a:srgbClr val="AB15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Student Name </a:t>
            </a:r>
            <a:endParaRPr sz="2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Times New Roman"/>
            </a:endParaRPr>
          </a:p>
          <a:p>
            <a:pPr marL="285750" indent="-273050">
              <a:spcBef>
                <a:spcPts val="1500"/>
              </a:spcBef>
              <a:buClr>
                <a:schemeClr val="dk2"/>
              </a:buClr>
              <a:buSzPts val="2200"/>
              <a:buFont typeface="Times New Roman"/>
              <a:buChar char="•"/>
            </a:pPr>
            <a:r>
              <a:rPr lang="en-US" sz="2200" b="1" u="sng" dirty="0">
                <a:solidFill>
                  <a:schemeClr val="dk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Maximum</a:t>
            </a:r>
            <a:r>
              <a:rPr lang="en-US" sz="2200" dirty="0">
                <a:solidFill>
                  <a:schemeClr val="dk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 slide limit - </a:t>
            </a:r>
            <a:r>
              <a:rPr lang="en-US" sz="2200" b="1" dirty="0">
                <a:solidFill>
                  <a:srgbClr val="AB15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15 slides</a:t>
            </a:r>
            <a:endParaRPr sz="2200" dirty="0">
              <a:solidFill>
                <a:schemeClr val="dk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Times New Roman"/>
            </a:endParaRPr>
          </a:p>
          <a:p>
            <a:pPr marL="285750" indent="-273050">
              <a:spcBef>
                <a:spcPts val="1500"/>
              </a:spcBef>
              <a:buClr>
                <a:schemeClr val="dk2"/>
              </a:buClr>
              <a:buSzPts val="2200"/>
              <a:buFont typeface="Times New Roman"/>
              <a:buChar char="•"/>
            </a:pPr>
            <a:r>
              <a:rPr lang="en-US" sz="2200" i="1" dirty="0">
                <a:solidFill>
                  <a:srgbClr val="AB15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“Pictures are better than words”</a:t>
            </a:r>
            <a:r>
              <a:rPr lang="en-US" sz="2200" i="1" dirty="0">
                <a:solidFill>
                  <a:schemeClr val="dk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 - </a:t>
            </a:r>
            <a:r>
              <a:rPr lang="en-US" sz="2200" dirty="0">
                <a:solidFill>
                  <a:schemeClr val="dk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show clear photos of </a:t>
            </a:r>
            <a:r>
              <a:rPr lang="en-US" sz="2200" u="sng" dirty="0">
                <a:solidFill>
                  <a:schemeClr val="dk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you</a:t>
            </a:r>
            <a:r>
              <a:rPr lang="en-US" sz="2200" dirty="0">
                <a:solidFill>
                  <a:schemeClr val="dk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 working on your project </a:t>
            </a:r>
            <a:endParaRPr sz="2200" dirty="0">
              <a:solidFill>
                <a:schemeClr val="dk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Times New Roman"/>
            </a:endParaRPr>
          </a:p>
          <a:p>
            <a:pPr marL="285750" indent="-273050">
              <a:spcBef>
                <a:spcPts val="1500"/>
              </a:spcBef>
              <a:buClr>
                <a:schemeClr val="dk2"/>
              </a:buClr>
              <a:buSzPts val="2200"/>
              <a:buFont typeface="Arial"/>
              <a:buChar char="•"/>
            </a:pPr>
            <a:r>
              <a:rPr lang="en-US" sz="2200" b="1" dirty="0">
                <a:solidFill>
                  <a:schemeClr val="dk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Photos</a:t>
            </a:r>
            <a:r>
              <a:rPr lang="en-US" sz="2200" dirty="0">
                <a:solidFill>
                  <a:schemeClr val="dk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 must be </a:t>
            </a:r>
            <a:r>
              <a:rPr lang="en-US" sz="2200" i="1" dirty="0">
                <a:solidFill>
                  <a:schemeClr val="dk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by student or parents</a:t>
            </a:r>
            <a:r>
              <a:rPr lang="en-US" sz="2200" dirty="0">
                <a:solidFill>
                  <a:schemeClr val="dk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;  other graphics </a:t>
            </a:r>
            <a:r>
              <a:rPr lang="en-US" sz="2200" dirty="0">
                <a:solidFill>
                  <a:srgbClr val="AB15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must have credits.</a:t>
            </a:r>
            <a:endParaRPr sz="2200" dirty="0">
              <a:solidFill>
                <a:srgbClr val="AB15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Times New Roman"/>
            </a:endParaRPr>
          </a:p>
        </p:txBody>
      </p:sp>
      <p:pic>
        <p:nvPicPr>
          <p:cNvPr id="92" name="Google Shape;92;gac428e563a_0_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71560" y="125884"/>
            <a:ext cx="2910840" cy="2525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5410196452_0_0"/>
          <p:cNvSpPr txBox="1">
            <a:spLocks noGrp="1"/>
          </p:cNvSpPr>
          <p:nvPr>
            <p:ph type="title"/>
          </p:nvPr>
        </p:nvSpPr>
        <p:spPr>
          <a:xfrm>
            <a:off x="1524825" y="0"/>
            <a:ext cx="9144000" cy="896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SzPts val="1400"/>
            </a:pPr>
            <a:r>
              <a:rPr lang="en-US" b="1" dirty="0"/>
              <a:t>Procedure (Co</a:t>
            </a:r>
            <a:r>
              <a:rPr lang="en-US" dirty="0"/>
              <a:t>ntinued)</a:t>
            </a:r>
            <a:endParaRPr dirty="0"/>
          </a:p>
        </p:txBody>
      </p:sp>
      <p:sp>
        <p:nvSpPr>
          <p:cNvPr id="149" name="Google Shape;149;g5410196452_0_0"/>
          <p:cNvSpPr txBox="1"/>
          <p:nvPr/>
        </p:nvSpPr>
        <p:spPr>
          <a:xfrm>
            <a:off x="1981200" y="914400"/>
            <a:ext cx="82296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indent="-342900"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n-US" b="1" dirty="0">
                <a:solidFill>
                  <a:srgbClr val="AB15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OPTIONAL:</a:t>
            </a:r>
            <a:r>
              <a:rPr lang="en-US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2nd slide </a:t>
            </a:r>
            <a:r>
              <a:rPr lang="en-US" b="1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absolutely necessary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0"/>
          <p:cNvSpPr txBox="1">
            <a:spLocks noGrp="1"/>
          </p:cNvSpPr>
          <p:nvPr>
            <p:ph type="title"/>
          </p:nvPr>
        </p:nvSpPr>
        <p:spPr>
          <a:xfrm>
            <a:off x="1524000" y="0"/>
            <a:ext cx="9144000" cy="896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SzPts val="1400"/>
            </a:pPr>
            <a:r>
              <a:rPr lang="en-US" dirty="0"/>
              <a:t>Results</a:t>
            </a:r>
            <a:endParaRPr dirty="0"/>
          </a:p>
        </p:txBody>
      </p:sp>
      <p:sp>
        <p:nvSpPr>
          <p:cNvPr id="155" name="Google Shape;155;p10"/>
          <p:cNvSpPr txBox="1"/>
          <p:nvPr/>
        </p:nvSpPr>
        <p:spPr>
          <a:xfrm>
            <a:off x="2006321" y="914400"/>
            <a:ext cx="82044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indent="-342900">
              <a:lnSpc>
                <a:spcPct val="115000"/>
              </a:lnSpc>
              <a:buClr>
                <a:schemeClr val="dk2"/>
              </a:buClr>
              <a:buSzPts val="1800"/>
              <a:buFont typeface="Times New Roman"/>
              <a:buChar char="•"/>
            </a:pPr>
            <a:r>
              <a:rPr lang="en-US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Include </a:t>
            </a:r>
            <a:r>
              <a:rPr lang="en-US" u="sng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any</a:t>
            </a:r>
            <a:r>
              <a:rPr lang="en-US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data you collected while testing your hypothesis or prototype.</a:t>
            </a:r>
            <a:endParaRPr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indent="-342900">
              <a:lnSpc>
                <a:spcPct val="115000"/>
              </a:lnSpc>
              <a:spcBef>
                <a:spcPts val="1000"/>
              </a:spcBef>
              <a:buClr>
                <a:schemeClr val="dk2"/>
              </a:buClr>
              <a:buSzPts val="1800"/>
              <a:buFont typeface="Times New Roman"/>
              <a:buChar char="•"/>
            </a:pPr>
            <a:r>
              <a:rPr lang="en-US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your testing procedures had repeated trials, make a</a:t>
            </a:r>
            <a:r>
              <a:rPr lang="en-US" dirty="0">
                <a:solidFill>
                  <a:schemeClr val="dk2"/>
                </a:solidFill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u="sng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data table AND/or graph</a:t>
            </a:r>
            <a:r>
              <a:rPr lang="en-US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(s) to show your results.</a:t>
            </a:r>
            <a:endParaRPr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indent="-342900">
              <a:lnSpc>
                <a:spcPct val="115000"/>
              </a:lnSpc>
              <a:spcBef>
                <a:spcPts val="1000"/>
              </a:spcBef>
              <a:buClr>
                <a:schemeClr val="dk2"/>
              </a:buClr>
              <a:buSzPts val="1800"/>
              <a:buFont typeface="Times New Roman"/>
              <a:buChar char="•"/>
            </a:pPr>
            <a:r>
              <a:rPr lang="en-US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Add your written </a:t>
            </a:r>
            <a:r>
              <a:rPr lang="en-US" u="sng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qualitative</a:t>
            </a:r>
            <a:r>
              <a:rPr lang="en-US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observations (color, smell, behavior, etc.) as well</a:t>
            </a:r>
            <a:endParaRPr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a991aa499f_0_47"/>
          <p:cNvSpPr txBox="1">
            <a:spLocks noGrp="1"/>
          </p:cNvSpPr>
          <p:nvPr>
            <p:ph type="title"/>
          </p:nvPr>
        </p:nvSpPr>
        <p:spPr>
          <a:xfrm>
            <a:off x="1524000" y="0"/>
            <a:ext cx="9144000" cy="896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SzPts val="1400"/>
            </a:pPr>
            <a:r>
              <a:rPr lang="en-US" dirty="0"/>
              <a:t>Results</a:t>
            </a:r>
            <a:r>
              <a:rPr lang="en-US" b="1" dirty="0"/>
              <a:t> (Cont.)</a:t>
            </a:r>
            <a:endParaRPr dirty="0"/>
          </a:p>
        </p:txBody>
      </p:sp>
      <p:sp>
        <p:nvSpPr>
          <p:cNvPr id="161" name="Google Shape;161;ga991aa499f_0_47"/>
          <p:cNvSpPr txBox="1"/>
          <p:nvPr/>
        </p:nvSpPr>
        <p:spPr>
          <a:xfrm>
            <a:off x="1981200" y="914400"/>
            <a:ext cx="82296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indent="-342900"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n-US" b="1" dirty="0">
                <a:solidFill>
                  <a:srgbClr val="AB15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OPTIONAL:</a:t>
            </a:r>
            <a:r>
              <a:rPr lang="en-US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2nd slide </a:t>
            </a:r>
            <a:r>
              <a:rPr lang="en-US" b="1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absolutely necessary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1"/>
          <p:cNvSpPr txBox="1">
            <a:spLocks noGrp="1"/>
          </p:cNvSpPr>
          <p:nvPr>
            <p:ph type="title"/>
          </p:nvPr>
        </p:nvSpPr>
        <p:spPr>
          <a:xfrm>
            <a:off x="1524000" y="24276"/>
            <a:ext cx="9144000" cy="872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SzPts val="1400"/>
            </a:pPr>
            <a:r>
              <a:rPr lang="en-US" b="1" dirty="0"/>
              <a:t>Discussion</a:t>
            </a:r>
            <a:endParaRPr dirty="0"/>
          </a:p>
        </p:txBody>
      </p:sp>
      <p:sp>
        <p:nvSpPr>
          <p:cNvPr id="167" name="Google Shape;167;p11"/>
          <p:cNvSpPr txBox="1">
            <a:spLocks noGrp="1"/>
          </p:cNvSpPr>
          <p:nvPr>
            <p:ph type="body" idx="1"/>
          </p:nvPr>
        </p:nvSpPr>
        <p:spPr>
          <a:xfrm>
            <a:off x="1981200" y="9144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457200" indent="-342900">
              <a:lnSpc>
                <a:spcPct val="100000"/>
              </a:lnSpc>
              <a:spcBef>
                <a:spcPts val="0"/>
              </a:spcBef>
              <a:buSzPts val="1800"/>
            </a:pPr>
            <a:r>
              <a:rPr lang="en-US" dirty="0"/>
              <a:t>Summarize and </a:t>
            </a:r>
            <a:r>
              <a:rPr lang="en-US" b="1" dirty="0"/>
              <a:t>ANALYZE</a:t>
            </a:r>
            <a:r>
              <a:rPr lang="en-US" dirty="0"/>
              <a:t> your data including trends, errors and variables that could have influenced the results. </a:t>
            </a:r>
            <a:endParaRPr dirty="0"/>
          </a:p>
          <a:p>
            <a:pPr marL="457200" indent="-342900">
              <a:lnSpc>
                <a:spcPct val="100000"/>
              </a:lnSpc>
              <a:buSzPts val="1800"/>
            </a:pPr>
            <a:r>
              <a:rPr lang="en-US" dirty="0"/>
              <a:t>Develop arguments for and against your hypothesis or solution/final prototype, using 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statistics</a:t>
            </a:r>
            <a:r>
              <a:rPr lang="en-US" dirty="0"/>
              <a:t> (average, % error, a variety of statistical tests.)</a:t>
            </a:r>
            <a:endParaRPr dirty="0"/>
          </a:p>
          <a:p>
            <a:pPr marL="457200" indent="-342900">
              <a:lnSpc>
                <a:spcPct val="100000"/>
              </a:lnSpc>
              <a:buSzPts val="1800"/>
            </a:pPr>
            <a:r>
              <a:rPr lang="en-US" dirty="0"/>
              <a:t>Relate your findings to other studies and cite those studies. </a:t>
            </a:r>
            <a:endParaRPr dirty="0"/>
          </a:p>
          <a:p>
            <a:pPr marL="457200" indent="0">
              <a:lnSpc>
                <a:spcPct val="100000"/>
              </a:lnSpc>
              <a:spcAft>
                <a:spcPts val="1000"/>
              </a:spcAft>
              <a:buSzPts val="1800"/>
              <a:buNone/>
            </a:pPr>
            <a:r>
              <a:rPr lang="en-US" dirty="0"/>
              <a:t>(Up to 2 slides </a:t>
            </a:r>
            <a:r>
              <a:rPr lang="en-US" b="1" dirty="0">
                <a:solidFill>
                  <a:srgbClr val="AB1500"/>
                </a:solidFill>
              </a:rPr>
              <a:t>if absolutely necessary</a:t>
            </a:r>
            <a:r>
              <a:rPr lang="en-US" dirty="0"/>
              <a:t> – </a:t>
            </a:r>
            <a:r>
              <a:rPr lang="en-US" dirty="0">
                <a:solidFill>
                  <a:srgbClr val="0000FF"/>
                </a:solidFill>
              </a:rPr>
              <a:t>OK to add graphics</a:t>
            </a:r>
            <a:r>
              <a:rPr lang="en-US" dirty="0"/>
              <a:t>) </a:t>
            </a: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2"/>
          <p:cNvSpPr txBox="1">
            <a:spLocks noGrp="1"/>
          </p:cNvSpPr>
          <p:nvPr>
            <p:ph type="title"/>
          </p:nvPr>
        </p:nvSpPr>
        <p:spPr>
          <a:xfrm>
            <a:off x="1524000" y="24276"/>
            <a:ext cx="9144000" cy="872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SzPts val="1400"/>
            </a:pPr>
            <a:r>
              <a:rPr lang="en-US" b="1" dirty="0"/>
              <a:t>Discussion (Cont.)</a:t>
            </a:r>
            <a:endParaRPr dirty="0"/>
          </a:p>
        </p:txBody>
      </p:sp>
      <p:sp>
        <p:nvSpPr>
          <p:cNvPr id="173" name="Google Shape;173;p12"/>
          <p:cNvSpPr txBox="1"/>
          <p:nvPr/>
        </p:nvSpPr>
        <p:spPr>
          <a:xfrm>
            <a:off x="1981200" y="914400"/>
            <a:ext cx="82296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indent="-342900"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n-US" b="1" dirty="0">
                <a:solidFill>
                  <a:srgbClr val="AB15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OPTIONAL:</a:t>
            </a:r>
            <a:r>
              <a:rPr lang="en-US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2nd slide </a:t>
            </a:r>
            <a:r>
              <a:rPr lang="en-US" b="1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absolutely necessary</a:t>
            </a:r>
            <a:r>
              <a:rPr lang="en-US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3"/>
          <p:cNvSpPr txBox="1">
            <a:spLocks noGrp="1"/>
          </p:cNvSpPr>
          <p:nvPr>
            <p:ph type="title"/>
          </p:nvPr>
        </p:nvSpPr>
        <p:spPr>
          <a:xfrm>
            <a:off x="1524000" y="0"/>
            <a:ext cx="9144000" cy="896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SzPts val="1400"/>
            </a:pPr>
            <a:r>
              <a:rPr lang="en-US" b="1" dirty="0"/>
              <a:t>Conclusion</a:t>
            </a:r>
            <a:endParaRPr dirty="0"/>
          </a:p>
        </p:txBody>
      </p:sp>
      <p:sp>
        <p:nvSpPr>
          <p:cNvPr id="179" name="Google Shape;179;p13"/>
          <p:cNvSpPr txBox="1">
            <a:spLocks noGrp="1"/>
          </p:cNvSpPr>
          <p:nvPr>
            <p:ph type="body" idx="1"/>
          </p:nvPr>
        </p:nvSpPr>
        <p:spPr>
          <a:xfrm>
            <a:off x="2006321" y="914400"/>
            <a:ext cx="8204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114300" lvl="1" indent="0">
              <a:lnSpc>
                <a:spcPct val="100000"/>
              </a:lnSpc>
              <a:spcBef>
                <a:spcPts val="0"/>
              </a:spcBef>
              <a:buSzPts val="1900"/>
              <a:buNone/>
            </a:pPr>
            <a:r>
              <a:rPr lang="en-US" sz="1800" dirty="0"/>
              <a:t>Type a </a:t>
            </a:r>
            <a:r>
              <a:rPr lang="en-US" sz="1800" b="1" dirty="0"/>
              <a:t>brief summary</a:t>
            </a:r>
            <a:r>
              <a:rPr lang="en-US" sz="1800" dirty="0"/>
              <a:t> here of what you discovered based on the results of your testing. You need to indicate whether or not the data supports your hypothesis or proposed solution</a:t>
            </a:r>
            <a:r>
              <a:rPr lang="en-US" sz="11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/>
              <a:t>and the reason for your conclusion.</a:t>
            </a:r>
            <a:r>
              <a:rPr lang="en-US" sz="1800" b="1" dirty="0"/>
              <a:t> </a:t>
            </a:r>
            <a:r>
              <a:rPr lang="en-US" sz="1800" b="1" dirty="0">
                <a:solidFill>
                  <a:srgbClr val="AB1500"/>
                </a:solidFill>
              </a:rPr>
              <a:t>(no more than 250 words)</a:t>
            </a:r>
            <a:endParaRPr sz="1600" b="1" dirty="0">
              <a:solidFill>
                <a:srgbClr val="AB15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5"/>
          <p:cNvSpPr txBox="1">
            <a:spLocks noGrp="1"/>
          </p:cNvSpPr>
          <p:nvPr>
            <p:ph type="title"/>
          </p:nvPr>
        </p:nvSpPr>
        <p:spPr>
          <a:xfrm>
            <a:off x="1524000" y="11725"/>
            <a:ext cx="9144000" cy="885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SzPts val="1400"/>
            </a:pPr>
            <a:r>
              <a:rPr lang="en-US" b="1" dirty="0"/>
              <a:t>Reflection/</a:t>
            </a:r>
            <a:r>
              <a:rPr lang="en-US" dirty="0"/>
              <a:t>Application</a:t>
            </a:r>
            <a:endParaRPr dirty="0"/>
          </a:p>
        </p:txBody>
      </p:sp>
      <p:sp>
        <p:nvSpPr>
          <p:cNvPr id="185" name="Google Shape;185;p15"/>
          <p:cNvSpPr txBox="1">
            <a:spLocks noGrp="1"/>
          </p:cNvSpPr>
          <p:nvPr>
            <p:ph type="body" idx="1"/>
          </p:nvPr>
        </p:nvSpPr>
        <p:spPr>
          <a:xfrm>
            <a:off x="1981200" y="936175"/>
            <a:ext cx="8229600" cy="5384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buSzPts val="1800"/>
              <a:buNone/>
            </a:pPr>
            <a:r>
              <a:rPr lang="en-US" b="1" dirty="0"/>
              <a:t>Things you might want to reflect on:</a:t>
            </a:r>
            <a:endParaRPr b="1" dirty="0"/>
          </a:p>
          <a:p>
            <a:pPr marL="285750" indent="-285750">
              <a:lnSpc>
                <a:spcPct val="115000"/>
              </a:lnSpc>
              <a:buSzPts val="1800"/>
            </a:pPr>
            <a:r>
              <a:rPr lang="en-US" dirty="0"/>
              <a:t>What did you learn from doing this project?</a:t>
            </a:r>
            <a:endParaRPr dirty="0"/>
          </a:p>
          <a:p>
            <a:pPr marL="285750" indent="-285750">
              <a:lnSpc>
                <a:spcPct val="115000"/>
              </a:lnSpc>
              <a:buSzPts val="1800"/>
            </a:pPr>
            <a:r>
              <a:rPr lang="en-US" dirty="0"/>
              <a:t>What you might have done differently?</a:t>
            </a:r>
            <a:endParaRPr dirty="0">
              <a:solidFill>
                <a:srgbClr val="00B0F0"/>
              </a:solidFill>
            </a:endParaRPr>
          </a:p>
          <a:p>
            <a:pPr marL="285750" indent="-285750">
              <a:lnSpc>
                <a:spcPct val="115000"/>
              </a:lnSpc>
              <a:buSzPts val="1800"/>
            </a:pPr>
            <a:r>
              <a:rPr lang="en-US" dirty="0"/>
              <a:t>What would be your next steps for researching this problem?</a:t>
            </a:r>
            <a:endParaRPr dirty="0"/>
          </a:p>
          <a:p>
            <a:pPr marL="285750" indent="-285750">
              <a:lnSpc>
                <a:spcPct val="115000"/>
              </a:lnSpc>
              <a:buSzPts val="1800"/>
            </a:pPr>
            <a:r>
              <a:rPr lang="en-US" dirty="0"/>
              <a:t>How can your results be applied in everyday life?</a:t>
            </a:r>
            <a:endParaRPr dirty="0"/>
          </a:p>
          <a:p>
            <a:pPr marL="285750" indent="-285750">
              <a:lnSpc>
                <a:spcPct val="115000"/>
              </a:lnSpc>
              <a:buSzPts val="1800"/>
            </a:pPr>
            <a:r>
              <a:rPr lang="en-US" dirty="0"/>
              <a:t>How could your results be applied to other studies?</a:t>
            </a:r>
            <a:endParaRPr dirty="0"/>
          </a:p>
          <a:p>
            <a:pPr marL="285750" indent="-285750">
              <a:lnSpc>
                <a:spcPct val="115000"/>
              </a:lnSpc>
              <a:buSzPts val="1800"/>
            </a:pPr>
            <a:r>
              <a:rPr lang="en-US" b="1" dirty="0"/>
              <a:t>Teams:</a:t>
            </a:r>
            <a:r>
              <a:rPr lang="en-US" dirty="0"/>
              <a:t> what were the benefits/challenges of working as a team to find a solution?</a:t>
            </a:r>
            <a:endParaRPr dirty="0"/>
          </a:p>
          <a:p>
            <a:pPr marL="285750" indent="-171450">
              <a:lnSpc>
                <a:spcPct val="100000"/>
              </a:lnSpc>
              <a:buSzPts val="1800"/>
              <a:buNone/>
            </a:pP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4"/>
          <p:cNvSpPr txBox="1">
            <a:spLocks noGrp="1"/>
          </p:cNvSpPr>
          <p:nvPr>
            <p:ph type="title"/>
          </p:nvPr>
        </p:nvSpPr>
        <p:spPr>
          <a:xfrm>
            <a:off x="1524000" y="0"/>
            <a:ext cx="9144000" cy="896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SzPts val="1400"/>
            </a:pPr>
            <a:r>
              <a:rPr lang="en-US" b="1" dirty="0"/>
              <a:t>References Cited</a:t>
            </a:r>
            <a:endParaRPr dirty="0"/>
          </a:p>
        </p:txBody>
      </p:sp>
      <p:sp>
        <p:nvSpPr>
          <p:cNvPr id="191" name="Google Shape;191;p14"/>
          <p:cNvSpPr txBox="1">
            <a:spLocks noGrp="1"/>
          </p:cNvSpPr>
          <p:nvPr>
            <p:ph type="body" idx="1"/>
          </p:nvPr>
        </p:nvSpPr>
        <p:spPr>
          <a:xfrm>
            <a:off x="1981200" y="922774"/>
            <a:ext cx="82296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buSzPts val="1800"/>
            </a:pPr>
            <a:r>
              <a:rPr lang="en-US" dirty="0"/>
              <a:t>Be sure to include both print and electronic sources and put them in alphabetical order.  </a:t>
            </a:r>
            <a:endParaRPr dirty="0"/>
          </a:p>
          <a:p>
            <a:pPr marL="285750" indent="-285750">
              <a:lnSpc>
                <a:spcPct val="100000"/>
              </a:lnSpc>
              <a:buSzPts val="1800"/>
            </a:pPr>
            <a:r>
              <a:rPr lang="en-US" b="1" dirty="0"/>
              <a:t>Use </a:t>
            </a:r>
            <a:r>
              <a:rPr lang="en-US" b="1" u="sng" dirty="0">
                <a:solidFill>
                  <a:schemeClr val="hlink"/>
                </a:solidFill>
                <a:hlinkClick r:id="rId3"/>
              </a:rPr>
              <a:t>APA Citation formatting</a:t>
            </a:r>
            <a:endParaRPr dirty="0"/>
          </a:p>
          <a:p>
            <a:pPr marL="285750" indent="-285750">
              <a:lnSpc>
                <a:spcPct val="100000"/>
              </a:lnSpc>
              <a:buSzPts val="1800"/>
            </a:pPr>
            <a:r>
              <a:rPr lang="en-US" dirty="0"/>
              <a:t>Make sure your references match any citations in your Introduction or Discussion.</a:t>
            </a:r>
            <a:endParaRPr dirty="0"/>
          </a:p>
          <a:p>
            <a:pPr marL="742950" lvl="1" indent="-292100">
              <a:lnSpc>
                <a:spcPct val="100000"/>
              </a:lnSpc>
              <a:spcBef>
                <a:spcPts val="1000"/>
              </a:spcBef>
              <a:buSzPts val="1800"/>
              <a:buChar char="o"/>
            </a:pPr>
            <a:r>
              <a:rPr lang="en-US" dirty="0"/>
              <a:t>Jr Projects = Minimum 3 references</a:t>
            </a:r>
            <a:endParaRPr dirty="0"/>
          </a:p>
          <a:p>
            <a:pPr marL="742950" lvl="1" indent="-29210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800"/>
              <a:buChar char="o"/>
            </a:pPr>
            <a:r>
              <a:rPr lang="en-US" dirty="0"/>
              <a:t>Sr Projects = Minimum 5 references</a:t>
            </a:r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a991aa499f_0_0"/>
          <p:cNvSpPr txBox="1">
            <a:spLocks noGrp="1"/>
          </p:cNvSpPr>
          <p:nvPr>
            <p:ph type="body" idx="1"/>
          </p:nvPr>
        </p:nvSpPr>
        <p:spPr>
          <a:xfrm>
            <a:off x="1981200" y="838200"/>
            <a:ext cx="8382000" cy="5867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342900" indent="-342900" algn="ctr">
              <a:spcBef>
                <a:spcPts val="0"/>
              </a:spcBef>
              <a:buSzPts val="3200"/>
              <a:buNone/>
            </a:pPr>
            <a:endParaRPr sz="3200" dirty="0">
              <a:latin typeface="Arial"/>
              <a:ea typeface="Arial"/>
              <a:cs typeface="Arial"/>
              <a:sym typeface="Arial"/>
            </a:endParaRPr>
          </a:p>
          <a:p>
            <a:pPr marL="342900" indent="-342900" algn="ctr">
              <a:spcBef>
                <a:spcPts val="0"/>
              </a:spcBef>
              <a:buSzPts val="3200"/>
              <a:buNone/>
            </a:pPr>
            <a:r>
              <a:rPr lang="en-US" sz="3200" dirty="0"/>
              <a:t>Designed by</a:t>
            </a:r>
            <a:r>
              <a:rPr lang="en-US" sz="3200" dirty="0">
                <a:latin typeface="Arial"/>
                <a:ea typeface="Arial"/>
                <a:cs typeface="Arial"/>
                <a:sym typeface="Arial"/>
              </a:rPr>
              <a:t> 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42900" indent="-342900" algn="ctr">
              <a:spcBef>
                <a:spcPts val="640"/>
              </a:spcBef>
              <a:buSzPts val="3200"/>
              <a:buNone/>
            </a:pPr>
            <a:r>
              <a:rPr lang="en-US" sz="3200" b="1" dirty="0">
                <a:solidFill>
                  <a:srgbClr val="AB1500"/>
                </a:solidFill>
                <a:latin typeface="Verdana"/>
                <a:ea typeface="Verdana"/>
                <a:cs typeface="Verdana"/>
                <a:sym typeface="Verdana"/>
              </a:rPr>
              <a:t>Anne F. Maben</a:t>
            </a:r>
            <a:endParaRPr b="1" dirty="0">
              <a:solidFill>
                <a:srgbClr val="AB15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indent="-342900" algn="ctr">
              <a:spcBef>
                <a:spcPts val="400"/>
              </a:spcBef>
              <a:buSzPts val="2000"/>
              <a:buNone/>
            </a:pPr>
            <a:r>
              <a:rPr lang="en-US" sz="2000" dirty="0"/>
              <a:t>Science Consultant, UCLA Science Project</a:t>
            </a:r>
            <a:endParaRPr sz="2000" dirty="0"/>
          </a:p>
          <a:p>
            <a:pPr marL="342900" indent="-342900" algn="ctr">
              <a:spcBef>
                <a:spcPts val="2000"/>
              </a:spcBef>
              <a:buSzPts val="2000"/>
              <a:buNone/>
            </a:pPr>
            <a:r>
              <a:rPr lang="en-US" dirty="0"/>
              <a:t>with feedback from the</a:t>
            </a:r>
            <a:endParaRPr sz="3200" dirty="0"/>
          </a:p>
          <a:p>
            <a:pPr marL="342900" indent="-342900" algn="ctr">
              <a:spcBef>
                <a:spcPts val="640"/>
              </a:spcBef>
              <a:buSzPts val="3200"/>
              <a:buNone/>
            </a:pPr>
            <a:r>
              <a:rPr lang="en-US" sz="3200" dirty="0">
                <a:solidFill>
                  <a:srgbClr val="AB1500"/>
                </a:solidFill>
              </a:rPr>
              <a:t>Orange County and LA County</a:t>
            </a:r>
            <a:endParaRPr sz="3200" dirty="0">
              <a:solidFill>
                <a:srgbClr val="AB1500"/>
              </a:solidFill>
            </a:endParaRPr>
          </a:p>
          <a:p>
            <a:pPr marL="342900" indent="-342900" algn="ctr">
              <a:spcBef>
                <a:spcPts val="640"/>
              </a:spcBef>
              <a:buSzPts val="3200"/>
              <a:buNone/>
            </a:pPr>
            <a:r>
              <a:rPr lang="en-US" sz="3200" dirty="0">
                <a:solidFill>
                  <a:srgbClr val="AB1500"/>
                </a:solidFill>
              </a:rPr>
              <a:t>Science &amp; Engineering Fairs</a:t>
            </a:r>
            <a:endParaRPr sz="3200" dirty="0">
              <a:solidFill>
                <a:srgbClr val="AB1500"/>
              </a:solidFill>
            </a:endParaRPr>
          </a:p>
          <a:p>
            <a:pPr marL="0" indent="0">
              <a:spcBef>
                <a:spcPts val="640"/>
              </a:spcBef>
              <a:buSzPts val="3200"/>
              <a:buNone/>
            </a:pPr>
            <a:endParaRPr dirty="0"/>
          </a:p>
          <a:p>
            <a:pPr marL="342900" indent="-342900" algn="ctr">
              <a:spcBef>
                <a:spcPts val="640"/>
              </a:spcBef>
              <a:buSzPts val="1800"/>
              <a:buNone/>
            </a:pPr>
            <a:r>
              <a:rPr lang="en-US" sz="1800" dirty="0"/>
              <a:t> </a:t>
            </a:r>
            <a:r>
              <a:rPr lang="en-US" sz="3200" dirty="0"/>
              <a:t>© 2021</a:t>
            </a:r>
            <a:r>
              <a:rPr lang="en-US" sz="3200" dirty="0">
                <a:solidFill>
                  <a:schemeClr val="dk2"/>
                </a:solidFill>
              </a:rPr>
              <a:t> </a:t>
            </a:r>
            <a:r>
              <a:rPr lang="en-US" sz="3200" i="1" dirty="0"/>
              <a:t>All rights reserved</a:t>
            </a:r>
            <a:r>
              <a:rPr lang="en-US" sz="2400" i="1" dirty="0"/>
              <a:t> </a:t>
            </a:r>
            <a:endParaRPr dirty="0"/>
          </a:p>
        </p:txBody>
      </p:sp>
      <p:sp>
        <p:nvSpPr>
          <p:cNvPr id="198" name="Google Shape;198;ga991aa499f_0_0"/>
          <p:cNvSpPr txBox="1"/>
          <p:nvPr/>
        </p:nvSpPr>
        <p:spPr>
          <a:xfrm>
            <a:off x="1981100" y="6138925"/>
            <a:ext cx="8305800" cy="4614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AB15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SzPts val="1500"/>
            </a:pPr>
            <a:r>
              <a:rPr lang="en-US" sz="1500" b="1" dirty="0">
                <a:solidFill>
                  <a:srgbClr val="0228D6"/>
                </a:solidFill>
                <a:latin typeface="Verdana"/>
                <a:ea typeface="Verdana"/>
                <a:cs typeface="Verdana"/>
                <a:sym typeface="Verdana"/>
              </a:rPr>
              <a:t>Remove</a:t>
            </a:r>
            <a:r>
              <a:rPr lang="en-US" sz="1500" b="1" dirty="0">
                <a:solidFill>
                  <a:srgbClr val="AB1500"/>
                </a:solidFill>
                <a:latin typeface="Verdana"/>
                <a:ea typeface="Verdana"/>
                <a:cs typeface="Verdana"/>
                <a:sym typeface="Verdana"/>
              </a:rPr>
              <a:t> this slide</a:t>
            </a:r>
            <a:r>
              <a:rPr lang="en-US" sz="1500" b="1" dirty="0">
                <a:solidFill>
                  <a:srgbClr val="0228D6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500" b="1" dirty="0">
                <a:solidFill>
                  <a:srgbClr val="AB1500"/>
                </a:solidFill>
                <a:latin typeface="Verdana"/>
                <a:ea typeface="Verdana"/>
                <a:cs typeface="Verdana"/>
                <a:sym typeface="Verdana"/>
              </a:rPr>
              <a:t>for your final presentation.</a:t>
            </a:r>
            <a:endParaRPr sz="1500" b="1" dirty="0">
              <a:solidFill>
                <a:srgbClr val="AB15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ac428e563a_0_11"/>
          <p:cNvSpPr txBox="1">
            <a:spLocks noGrp="1"/>
          </p:cNvSpPr>
          <p:nvPr>
            <p:ph type="ctrTitle"/>
          </p:nvPr>
        </p:nvSpPr>
        <p:spPr>
          <a:xfrm>
            <a:off x="1524000" y="15909"/>
            <a:ext cx="9140700" cy="1130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SzPts val="1400"/>
            </a:pPr>
            <a:r>
              <a:rPr lang="en-US" sz="3500" b="1" dirty="0">
                <a:solidFill>
                  <a:srgbClr val="AB1500"/>
                </a:solidFill>
              </a:rPr>
              <a:t>Digital Slides Formatting</a:t>
            </a:r>
            <a:endParaRPr sz="1500" dirty="0">
              <a:solidFill>
                <a:srgbClr val="AB1500"/>
              </a:solidFill>
            </a:endParaRPr>
          </a:p>
        </p:txBody>
      </p:sp>
      <p:sp>
        <p:nvSpPr>
          <p:cNvPr id="98" name="Google Shape;98;gac428e563a_0_11"/>
          <p:cNvSpPr txBox="1"/>
          <p:nvPr/>
        </p:nvSpPr>
        <p:spPr>
          <a:xfrm>
            <a:off x="525517" y="993949"/>
            <a:ext cx="10657490" cy="49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indent="-273050">
              <a:buClr>
                <a:schemeClr val="dk2"/>
              </a:buClr>
              <a:buSzPts val="2200"/>
              <a:buFont typeface="Arial"/>
              <a:buChar char="•"/>
            </a:pPr>
            <a:r>
              <a:rPr lang="en-US" sz="2200" dirty="0">
                <a:solidFill>
                  <a:schemeClr val="dk2"/>
                </a:solidFill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Use the </a:t>
            </a:r>
            <a:r>
              <a:rPr lang="en-US" sz="2200" b="1" dirty="0">
                <a:solidFill>
                  <a:schemeClr val="dk2"/>
                </a:solidFill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SLIDES with white backgrounds in this template</a:t>
            </a:r>
            <a:r>
              <a:rPr lang="en-US" sz="2200" dirty="0">
                <a:solidFill>
                  <a:schemeClr val="dk2"/>
                </a:solidFill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 as your Virtual Science Project Display for Judging</a:t>
            </a:r>
            <a:endParaRPr sz="2200" dirty="0">
              <a:solidFill>
                <a:schemeClr val="dk2"/>
              </a:solidFill>
              <a:ea typeface="Verdana" panose="020B0604030504040204" pitchFamily="34" charset="0"/>
              <a:cs typeface="Verdana" panose="020B0604030504040204" pitchFamily="34" charset="0"/>
              <a:sym typeface="Times New Roman"/>
            </a:endParaRPr>
          </a:p>
          <a:p>
            <a:pPr marL="285750" indent="-273050">
              <a:spcBef>
                <a:spcPts val="1000"/>
              </a:spcBef>
              <a:buClr>
                <a:schemeClr val="dk2"/>
              </a:buClr>
              <a:buSzPts val="2200"/>
              <a:buFont typeface="Times New Roman"/>
              <a:buChar char="•"/>
            </a:pPr>
            <a:r>
              <a:rPr lang="en-US" sz="2200" b="1" dirty="0">
                <a:solidFill>
                  <a:schemeClr val="dk2"/>
                </a:solidFill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Follow the directions on each slide</a:t>
            </a:r>
            <a:r>
              <a:rPr lang="en-US" sz="2200" dirty="0">
                <a:solidFill>
                  <a:schemeClr val="dk2"/>
                </a:solidFill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: type over the directions when you are ready.</a:t>
            </a:r>
            <a:endParaRPr sz="2200" dirty="0">
              <a:solidFill>
                <a:schemeClr val="dk2"/>
              </a:solidFill>
              <a:ea typeface="Verdana" panose="020B0604030504040204" pitchFamily="34" charset="0"/>
              <a:cs typeface="Verdana" panose="020B0604030504040204" pitchFamily="34" charset="0"/>
              <a:sym typeface="Times New Roman"/>
            </a:endParaRPr>
          </a:p>
          <a:p>
            <a:pPr marL="285750" indent="-273050">
              <a:spcBef>
                <a:spcPts val="1500"/>
              </a:spcBef>
              <a:buClr>
                <a:schemeClr val="dk2"/>
              </a:buClr>
              <a:buSzPts val="2200"/>
              <a:buFont typeface="Arial"/>
              <a:buChar char="•"/>
            </a:pPr>
            <a:r>
              <a:rPr lang="en-US" sz="2200" b="1" dirty="0">
                <a:solidFill>
                  <a:srgbClr val="0228D6"/>
                </a:solidFill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Don’t change the slide titles </a:t>
            </a:r>
            <a:r>
              <a:rPr lang="en-US" sz="2200" dirty="0">
                <a:solidFill>
                  <a:schemeClr val="dk2"/>
                </a:solidFill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(these will be the same for all students)</a:t>
            </a:r>
            <a:endParaRPr sz="2200" dirty="0">
              <a:solidFill>
                <a:schemeClr val="dk2"/>
              </a:solidFill>
              <a:ea typeface="Verdana" panose="020B0604030504040204" pitchFamily="34" charset="0"/>
              <a:cs typeface="Verdana" panose="020B0604030504040204" pitchFamily="34" charset="0"/>
              <a:sym typeface="Times New Roman"/>
            </a:endParaRPr>
          </a:p>
          <a:p>
            <a:pPr marL="285750" indent="-273050">
              <a:spcBef>
                <a:spcPts val="1500"/>
              </a:spcBef>
              <a:buClr>
                <a:schemeClr val="dk2"/>
              </a:buClr>
              <a:buSzPts val="2200"/>
              <a:buFont typeface="Times New Roman"/>
              <a:buChar char="•"/>
            </a:pPr>
            <a:r>
              <a:rPr lang="en-US" sz="2200" b="1" dirty="0">
                <a:solidFill>
                  <a:schemeClr val="dk2"/>
                </a:solidFill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Title Fonts</a:t>
            </a:r>
            <a:r>
              <a:rPr lang="en-US" sz="2200" dirty="0">
                <a:solidFill>
                  <a:schemeClr val="dk2"/>
                </a:solidFill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: 35pt, </a:t>
            </a:r>
            <a:r>
              <a:rPr lang="en-US" sz="2200" dirty="0">
                <a:solidFill>
                  <a:srgbClr val="0228D6"/>
                </a:solidFill>
                <a:ea typeface="Verdana" panose="020B0604030504040204" pitchFamily="34" charset="0"/>
                <a:cs typeface="Verdana" panose="020B0604030504040204" pitchFamily="34" charset="0"/>
                <a:sym typeface="Bree Serif"/>
              </a:rPr>
              <a:t>choice of style, </a:t>
            </a:r>
            <a:r>
              <a:rPr lang="en-US" sz="2200" dirty="0">
                <a:solidFill>
                  <a:srgbClr val="38761D"/>
                </a:solidFill>
                <a:ea typeface="Verdana" panose="020B0604030504040204" pitchFamily="34" charset="0"/>
                <a:cs typeface="Verdana" panose="020B0604030504040204" pitchFamily="34" charset="0"/>
                <a:sym typeface="Bree Serif"/>
              </a:rPr>
              <a:t>color</a:t>
            </a:r>
            <a:r>
              <a:rPr lang="en-US" sz="2200" dirty="0">
                <a:solidFill>
                  <a:schemeClr val="dk2"/>
                </a:solidFill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 (must be readable!)</a:t>
            </a:r>
            <a:endParaRPr sz="2200" dirty="0">
              <a:solidFill>
                <a:schemeClr val="dk2"/>
              </a:solidFill>
              <a:ea typeface="Verdana" panose="020B0604030504040204" pitchFamily="34" charset="0"/>
              <a:cs typeface="Verdana" panose="020B0604030504040204" pitchFamily="34" charset="0"/>
              <a:sym typeface="Times New Roman"/>
            </a:endParaRPr>
          </a:p>
          <a:p>
            <a:pPr marL="285750" indent="-254000">
              <a:spcBef>
                <a:spcPts val="1500"/>
              </a:spcBef>
              <a:buClr>
                <a:schemeClr val="dk2"/>
              </a:buClr>
              <a:buSzPts val="2200"/>
              <a:buFont typeface="Times New Roman"/>
              <a:buChar char="•"/>
            </a:pPr>
            <a:r>
              <a:rPr lang="en-US" sz="2200" b="1" dirty="0">
                <a:solidFill>
                  <a:schemeClr val="dk2"/>
                </a:solidFill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Body Font:</a:t>
            </a:r>
            <a:r>
              <a:rPr lang="en-US" sz="2200" dirty="0">
                <a:solidFill>
                  <a:schemeClr val="dk2"/>
                </a:solidFill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 Arial</a:t>
            </a:r>
          </a:p>
          <a:p>
            <a:pPr marL="285750" indent="-254000">
              <a:spcBef>
                <a:spcPts val="1500"/>
              </a:spcBef>
              <a:buClr>
                <a:schemeClr val="dk2"/>
              </a:buClr>
              <a:buSzPts val="2200"/>
              <a:buFont typeface="Times New Roman"/>
              <a:buChar char="•"/>
            </a:pPr>
            <a:r>
              <a:rPr lang="en-US" sz="2200" b="1" dirty="0">
                <a:solidFill>
                  <a:schemeClr val="dk2"/>
                </a:solidFill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Body Font </a:t>
            </a:r>
            <a:r>
              <a:rPr lang="en-US" sz="2200" b="1" u="sng" dirty="0">
                <a:solidFill>
                  <a:schemeClr val="dk2"/>
                </a:solidFill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size</a:t>
            </a:r>
            <a:r>
              <a:rPr lang="en-US" sz="2200" dirty="0">
                <a:solidFill>
                  <a:schemeClr val="dk2"/>
                </a:solidFill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: </a:t>
            </a:r>
            <a:r>
              <a:rPr lang="en-US" sz="2200" dirty="0">
                <a:solidFill>
                  <a:srgbClr val="AB1500"/>
                </a:solidFill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Minimum = 18pt</a:t>
            </a:r>
            <a:endParaRPr sz="2200" dirty="0">
              <a:solidFill>
                <a:srgbClr val="AB1500"/>
              </a:solidFill>
              <a:ea typeface="Verdana" panose="020B0604030504040204" pitchFamily="34" charset="0"/>
              <a:cs typeface="Verdana" panose="020B0604030504040204" pitchFamily="34" charset="0"/>
              <a:sym typeface="Times New Roman"/>
            </a:endParaRPr>
          </a:p>
          <a:p>
            <a:pPr marL="285750" indent="-273050">
              <a:spcBef>
                <a:spcPts val="1500"/>
              </a:spcBef>
              <a:buClr>
                <a:schemeClr val="dk2"/>
              </a:buClr>
              <a:buSzPts val="2200"/>
              <a:buFont typeface="Times New Roman"/>
              <a:buChar char="•"/>
            </a:pPr>
            <a:r>
              <a:rPr lang="en-US" sz="2200" dirty="0">
                <a:solidFill>
                  <a:srgbClr val="AB1500"/>
                </a:solidFill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Slide Backgrounds</a:t>
            </a:r>
            <a:r>
              <a:rPr lang="en-US" sz="2200" dirty="0">
                <a:solidFill>
                  <a:schemeClr val="dk2"/>
                </a:solidFill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 should </a:t>
            </a:r>
            <a:r>
              <a:rPr lang="en-US" sz="2200" u="sng" dirty="0">
                <a:solidFill>
                  <a:schemeClr val="dk2"/>
                </a:solidFill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not</a:t>
            </a:r>
            <a:r>
              <a:rPr lang="en-US" sz="2200" dirty="0">
                <a:solidFill>
                  <a:schemeClr val="dk2"/>
                </a:solidFill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 be busy – text must be </a:t>
            </a:r>
            <a:r>
              <a:rPr lang="en-US" sz="2200" i="1" dirty="0">
                <a:solidFill>
                  <a:schemeClr val="dk2"/>
                </a:solidFill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easy to read</a:t>
            </a:r>
            <a:endParaRPr sz="2200" dirty="0">
              <a:solidFill>
                <a:schemeClr val="dk2"/>
              </a:solidFill>
              <a:ea typeface="Verdana" panose="020B0604030504040204" pitchFamily="34" charset="0"/>
              <a:cs typeface="Verdana" panose="020B0604030504040204" pitchFamily="34" charset="0"/>
              <a:sym typeface="Times New Roman"/>
            </a:endParaRPr>
          </a:p>
          <a:p>
            <a:pPr marL="285750" indent="-273050">
              <a:spcBef>
                <a:spcPts val="1500"/>
              </a:spcBef>
              <a:buClr>
                <a:schemeClr val="dk2"/>
              </a:buClr>
              <a:buSzPts val="2200"/>
              <a:buFont typeface="Times New Roman"/>
              <a:buChar char="•"/>
            </a:pPr>
            <a:r>
              <a:rPr lang="en-US" sz="2200" dirty="0">
                <a:solidFill>
                  <a:srgbClr val="AB1500"/>
                </a:solidFill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Slide animations and transitions</a:t>
            </a:r>
            <a:r>
              <a:rPr lang="en-US" sz="2200" dirty="0">
                <a:solidFill>
                  <a:schemeClr val="dk2"/>
                </a:solidFill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 </a:t>
            </a:r>
            <a:r>
              <a:rPr lang="en-US" sz="2200" b="1" dirty="0">
                <a:solidFill>
                  <a:schemeClr val="dk2"/>
                </a:solidFill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should not be used</a:t>
            </a:r>
            <a:r>
              <a:rPr lang="en-US" sz="2200" dirty="0">
                <a:solidFill>
                  <a:schemeClr val="dk2"/>
                </a:solidFill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 as they cannot be replicated on a backboard.</a:t>
            </a:r>
            <a:endParaRPr sz="2200" dirty="0">
              <a:solidFill>
                <a:schemeClr val="dk2"/>
              </a:solidFill>
              <a:ea typeface="Verdana" panose="020B0604030504040204" pitchFamily="34" charset="0"/>
              <a:cs typeface="Verdana" panose="020B0604030504040204" pitchFamily="34" charset="0"/>
              <a:sym typeface="Arial"/>
            </a:endParaRPr>
          </a:p>
        </p:txBody>
      </p:sp>
      <p:sp>
        <p:nvSpPr>
          <p:cNvPr id="99" name="Google Shape;99;gac428e563a_0_11"/>
          <p:cNvSpPr txBox="1"/>
          <p:nvPr/>
        </p:nvSpPr>
        <p:spPr>
          <a:xfrm>
            <a:off x="525417" y="6138925"/>
            <a:ext cx="10657490" cy="4614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AB15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SzPts val="1500"/>
            </a:pPr>
            <a:r>
              <a:rPr lang="en-US" sz="1500" b="1" dirty="0">
                <a:solidFill>
                  <a:srgbClr val="0228D6"/>
                </a:solidFill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Remove</a:t>
            </a:r>
            <a:r>
              <a:rPr lang="en-US" sz="1500" b="1" dirty="0">
                <a:solidFill>
                  <a:srgbClr val="AB1500"/>
                </a:solidFill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 Criteria and Formatting </a:t>
            </a:r>
            <a:r>
              <a:rPr lang="en-US" sz="1500" b="1" dirty="0">
                <a:solidFill>
                  <a:srgbClr val="0228D6"/>
                </a:solidFill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Slides</a:t>
            </a:r>
            <a:r>
              <a:rPr lang="en-US" sz="1500" b="1" dirty="0">
                <a:solidFill>
                  <a:srgbClr val="AB1500"/>
                </a:solidFill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 </a:t>
            </a:r>
            <a:r>
              <a:rPr lang="en-US" sz="1500" b="1" dirty="0">
                <a:solidFill>
                  <a:srgbClr val="0228D6"/>
                </a:solidFill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1 and 2 </a:t>
            </a:r>
            <a:r>
              <a:rPr lang="en-US" sz="1500" b="1" dirty="0">
                <a:solidFill>
                  <a:srgbClr val="AB1500"/>
                </a:solidFill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for your final presentation.</a:t>
            </a:r>
            <a:endParaRPr sz="1500" b="1" dirty="0">
              <a:solidFill>
                <a:srgbClr val="AB1500"/>
              </a:solidFill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algn="ctr">
              <a:buClr>
                <a:srgbClr val="000000"/>
              </a:buClr>
              <a:buSzPts val="1500"/>
            </a:pPr>
            <a:r>
              <a:rPr lang="en-US" sz="1500" dirty="0">
                <a:solidFill>
                  <a:srgbClr val="AB1500"/>
                </a:solidFill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Save this ppt </a:t>
            </a:r>
            <a:r>
              <a:rPr lang="en-US" sz="1500" b="1" dirty="0">
                <a:solidFill>
                  <a:srgbClr val="AB1500"/>
                </a:solidFill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with a your name: </a:t>
            </a:r>
            <a:r>
              <a:rPr lang="en-US" sz="1500" b="1" dirty="0">
                <a:solidFill>
                  <a:srgbClr val="0228D6"/>
                </a:solidFill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keep the original</a:t>
            </a:r>
            <a:r>
              <a:rPr lang="en-US" sz="1500" b="1" dirty="0">
                <a:solidFill>
                  <a:srgbClr val="AB1500"/>
                </a:solidFill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 </a:t>
            </a:r>
            <a:r>
              <a:rPr lang="en-US" sz="1500" dirty="0">
                <a:solidFill>
                  <a:srgbClr val="AB1500"/>
                </a:solidFill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for directions</a:t>
            </a:r>
            <a:endParaRPr sz="1500" dirty="0">
              <a:solidFill>
                <a:srgbClr val="AB1500"/>
              </a:solidFill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"/>
          <p:cNvSpPr txBox="1">
            <a:spLocks noGrp="1"/>
          </p:cNvSpPr>
          <p:nvPr>
            <p:ph type="ctrTitle"/>
          </p:nvPr>
        </p:nvSpPr>
        <p:spPr>
          <a:xfrm>
            <a:off x="1524000" y="14223"/>
            <a:ext cx="9140700" cy="16845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SzPts val="1400"/>
            </a:pPr>
            <a:r>
              <a:rPr lang="en-US" sz="3500" b="1" dirty="0"/>
              <a:t>Science Project</a:t>
            </a:r>
            <a:br>
              <a:rPr lang="en-US" sz="3500" dirty="0"/>
            </a:br>
            <a:r>
              <a:rPr lang="en-US" sz="1500" dirty="0"/>
              <a:t>Replace text above with a </a:t>
            </a:r>
            <a:r>
              <a:rPr lang="en-US" sz="1500" dirty="0">
                <a:solidFill>
                  <a:srgbClr val="AB1500"/>
                </a:solidFill>
              </a:rPr>
              <a:t>Creative Title</a:t>
            </a:r>
            <a:r>
              <a:rPr lang="en-US" sz="1500" dirty="0"/>
              <a:t> for your project</a:t>
            </a:r>
            <a:endParaRPr dirty="0"/>
          </a:p>
        </p:txBody>
      </p:sp>
      <p:sp>
        <p:nvSpPr>
          <p:cNvPr id="105" name="Google Shape;105;p2"/>
          <p:cNvSpPr txBox="1">
            <a:spLocks noGrp="1"/>
          </p:cNvSpPr>
          <p:nvPr>
            <p:ph type="subTitle" idx="1"/>
          </p:nvPr>
        </p:nvSpPr>
        <p:spPr>
          <a:xfrm>
            <a:off x="3886200" y="5562600"/>
            <a:ext cx="64770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buSzPts val="1500"/>
            </a:pPr>
            <a:r>
              <a:rPr lang="en-US" sz="1500" dirty="0"/>
              <a:t>Your name</a:t>
            </a:r>
            <a:endParaRPr dirty="0"/>
          </a:p>
          <a:p>
            <a:pPr algn="r">
              <a:lnSpc>
                <a:spcPct val="100000"/>
              </a:lnSpc>
              <a:spcBef>
                <a:spcPts val="300"/>
              </a:spcBef>
              <a:buSzPts val="1500"/>
            </a:pPr>
            <a:r>
              <a:rPr lang="en-US" sz="1500" dirty="0"/>
              <a:t>Your teacher’s name</a:t>
            </a:r>
            <a:endParaRPr dirty="0"/>
          </a:p>
          <a:p>
            <a:pPr algn="r">
              <a:lnSpc>
                <a:spcPct val="100000"/>
              </a:lnSpc>
              <a:spcBef>
                <a:spcPts val="300"/>
              </a:spcBef>
              <a:buSzPts val="1500"/>
            </a:pPr>
            <a:r>
              <a:rPr lang="en-US" sz="1500" dirty="0"/>
              <a:t>Your school</a:t>
            </a:r>
            <a:endParaRPr dirty="0"/>
          </a:p>
        </p:txBody>
      </p:sp>
      <p:sp>
        <p:nvSpPr>
          <p:cNvPr id="106" name="Google Shape;106;p2"/>
          <p:cNvSpPr txBox="1"/>
          <p:nvPr/>
        </p:nvSpPr>
        <p:spPr>
          <a:xfrm>
            <a:off x="3636500" y="3377190"/>
            <a:ext cx="52578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buSzPts val="1800"/>
            </a:pPr>
            <a:r>
              <a:rPr lang="en-US" dirty="0">
                <a:solidFill>
                  <a:srgbClr val="AB15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Insert cool photo of your project or use a creative background that pertains to your project</a:t>
            </a:r>
            <a:endParaRPr sz="1400" dirty="0">
              <a:solidFill>
                <a:srgbClr val="AB15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7" name="Google Shape;107;p2"/>
          <p:cNvSpPr txBox="1"/>
          <p:nvPr/>
        </p:nvSpPr>
        <p:spPr>
          <a:xfrm>
            <a:off x="1525649" y="1935173"/>
            <a:ext cx="9140700" cy="10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2600"/>
            </a:pPr>
            <a:r>
              <a:rPr lang="en-US" sz="2600" b="1" dirty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Sub-title (if necessary)</a:t>
            </a:r>
            <a:r>
              <a:rPr lang="en-US" sz="1500" dirty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br>
              <a:rPr lang="en-US" sz="1500" dirty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500" dirty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Replace “sub-title” text above with a </a:t>
            </a:r>
            <a:r>
              <a:rPr lang="en-US" sz="1500" dirty="0">
                <a:solidFill>
                  <a:srgbClr val="AB1500"/>
                </a:solidFill>
                <a:latin typeface="Verdana"/>
                <a:ea typeface="Verdana"/>
                <a:cs typeface="Verdana"/>
                <a:sym typeface="Verdana"/>
              </a:rPr>
              <a:t>title that really explains what your project is about</a:t>
            </a:r>
            <a:endParaRPr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1524000" y="17700"/>
            <a:ext cx="9144000" cy="896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SzPts val="1400"/>
            </a:pPr>
            <a:r>
              <a:rPr lang="en-US" b="1" dirty="0"/>
              <a:t>Abstract</a:t>
            </a:r>
            <a:endParaRPr dirty="0"/>
          </a:p>
        </p:txBody>
      </p:sp>
      <p:sp>
        <p:nvSpPr>
          <p:cNvPr id="113" name="Google Shape;113;p3"/>
          <p:cNvSpPr txBox="1">
            <a:spLocks noGrp="1"/>
          </p:cNvSpPr>
          <p:nvPr>
            <p:ph type="body" idx="1"/>
          </p:nvPr>
        </p:nvSpPr>
        <p:spPr>
          <a:xfrm>
            <a:off x="1981200" y="896700"/>
            <a:ext cx="8229600" cy="3352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SzPts val="1800"/>
              <a:buNone/>
            </a:pPr>
            <a:r>
              <a:rPr lang="en-US" dirty="0"/>
              <a:t>Write the abstract </a:t>
            </a:r>
            <a:r>
              <a:rPr lang="en-US" b="1" dirty="0"/>
              <a:t>last</a:t>
            </a:r>
            <a:r>
              <a:rPr lang="en-US" dirty="0"/>
              <a:t>, after all your results and analysis are finished</a:t>
            </a:r>
            <a:endParaRPr dirty="0"/>
          </a:p>
          <a:p>
            <a:pPr marL="0" indent="0">
              <a:lnSpc>
                <a:spcPct val="100000"/>
              </a:lnSpc>
              <a:spcBef>
                <a:spcPts val="360"/>
              </a:spcBef>
              <a:buSzPts val="1800"/>
              <a:buNone/>
            </a:pPr>
            <a:endParaRPr dirty="0"/>
          </a:p>
          <a:p>
            <a:pPr marL="0" indent="0">
              <a:lnSpc>
                <a:spcPct val="100000"/>
              </a:lnSpc>
              <a:spcBef>
                <a:spcPts val="360"/>
              </a:spcBef>
              <a:buSzPts val="1800"/>
              <a:buNone/>
            </a:pPr>
            <a:r>
              <a:rPr lang="en-US" u="sng" dirty="0">
                <a:solidFill>
                  <a:schemeClr val="hlink"/>
                </a:solidFill>
                <a:hlinkClick r:id="rId3"/>
              </a:rPr>
              <a:t>The abstract is a summary</a:t>
            </a:r>
            <a:r>
              <a:rPr lang="en-US" dirty="0"/>
              <a:t> (</a:t>
            </a:r>
            <a:r>
              <a:rPr lang="en-US" b="1" dirty="0">
                <a:solidFill>
                  <a:srgbClr val="AB1500"/>
                </a:solidFill>
              </a:rPr>
              <a:t>250 words or less</a:t>
            </a:r>
            <a:r>
              <a:rPr lang="en-US" dirty="0"/>
              <a:t>) of your project and must include:</a:t>
            </a:r>
            <a:endParaRPr dirty="0"/>
          </a:p>
          <a:p>
            <a:pPr marL="285750" indent="-285750">
              <a:lnSpc>
                <a:spcPct val="100000"/>
              </a:lnSpc>
              <a:spcBef>
                <a:spcPts val="360"/>
              </a:spcBef>
              <a:buSzPts val="1800"/>
            </a:pPr>
            <a:r>
              <a:rPr lang="en-US" dirty="0"/>
              <a:t>Problem</a:t>
            </a:r>
            <a:endParaRPr dirty="0"/>
          </a:p>
          <a:p>
            <a:pPr marL="285750" indent="-285750">
              <a:lnSpc>
                <a:spcPct val="100000"/>
              </a:lnSpc>
              <a:buSzPts val="1800"/>
            </a:pPr>
            <a:r>
              <a:rPr lang="en-US" dirty="0"/>
              <a:t>Procedures </a:t>
            </a:r>
            <a:endParaRPr dirty="0"/>
          </a:p>
          <a:p>
            <a:pPr marL="285750" indent="-285750">
              <a:lnSpc>
                <a:spcPct val="100000"/>
              </a:lnSpc>
              <a:buSzPts val="1800"/>
            </a:pPr>
            <a:r>
              <a:rPr lang="en-US" dirty="0"/>
              <a:t>Data and brief analysis (no graphs)</a:t>
            </a:r>
            <a:endParaRPr dirty="0"/>
          </a:p>
          <a:p>
            <a:pPr marL="285750" indent="-285750">
              <a:lnSpc>
                <a:spcPct val="100000"/>
              </a:lnSpc>
              <a:spcAft>
                <a:spcPts val="1000"/>
              </a:spcAft>
              <a:buSzPts val="1800"/>
            </a:pPr>
            <a:r>
              <a:rPr lang="en-US" dirty="0"/>
              <a:t>Conclusion (State whether and WHY your hypothesis or proposed solution was or was not validated).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"/>
          <p:cNvSpPr txBox="1">
            <a:spLocks noGrp="1"/>
          </p:cNvSpPr>
          <p:nvPr>
            <p:ph type="title"/>
          </p:nvPr>
        </p:nvSpPr>
        <p:spPr>
          <a:xfrm>
            <a:off x="1524000" y="0"/>
            <a:ext cx="9094800" cy="896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SzPts val="1400"/>
            </a:pPr>
            <a:r>
              <a:rPr lang="en-US" dirty="0"/>
              <a:t>Problem</a:t>
            </a:r>
            <a:endParaRPr dirty="0"/>
          </a:p>
        </p:txBody>
      </p:sp>
      <p:sp>
        <p:nvSpPr>
          <p:cNvPr id="119" name="Google Shape;119;p4"/>
          <p:cNvSpPr txBox="1">
            <a:spLocks noGrp="1"/>
          </p:cNvSpPr>
          <p:nvPr>
            <p:ph type="body" idx="1"/>
          </p:nvPr>
        </p:nvSpPr>
        <p:spPr>
          <a:xfrm>
            <a:off x="1981200" y="923611"/>
            <a:ext cx="82296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457200" indent="-342900">
              <a:lnSpc>
                <a:spcPct val="100000"/>
              </a:lnSpc>
              <a:spcBef>
                <a:spcPts val="0"/>
              </a:spcBef>
              <a:buSzPts val="1800"/>
            </a:pPr>
            <a:r>
              <a:rPr lang="en-US" dirty="0"/>
              <a:t>This is the </a:t>
            </a:r>
            <a:r>
              <a:rPr lang="en-US" b="1" dirty="0"/>
              <a:t>Problem Statement</a:t>
            </a:r>
            <a:r>
              <a:rPr lang="en-US" dirty="0"/>
              <a:t>, </a:t>
            </a:r>
            <a:r>
              <a:rPr lang="en-US" i="1" dirty="0">
                <a:solidFill>
                  <a:srgbClr val="AB1500"/>
                </a:solidFill>
              </a:rPr>
              <a:t>written as a question</a:t>
            </a:r>
            <a:r>
              <a:rPr lang="en-US" dirty="0"/>
              <a:t> - - </a:t>
            </a:r>
            <a:r>
              <a:rPr lang="en-US" i="1" dirty="0"/>
              <a:t>What is the problem to be solved?</a:t>
            </a:r>
            <a:r>
              <a:rPr lang="en-US" dirty="0"/>
              <a:t> </a:t>
            </a:r>
            <a:r>
              <a:rPr lang="en-US" i="1" dirty="0"/>
              <a:t>You may add a graphic or photo to explain the problem.</a:t>
            </a:r>
            <a:endParaRPr i="1" dirty="0"/>
          </a:p>
          <a:p>
            <a:pPr marL="914400" lvl="1" indent="-342900">
              <a:lnSpc>
                <a:spcPct val="100000"/>
              </a:lnSpc>
              <a:spcBef>
                <a:spcPts val="0"/>
              </a:spcBef>
              <a:buSzPts val="1800"/>
              <a:buChar char="o"/>
            </a:pPr>
            <a:r>
              <a:rPr lang="en-US" i="1" dirty="0"/>
              <a:t>According to the “ Science and Engineering PRACTICES": In Science, we refer to a question to be solved and written in the form of a question that includes both the  independent and dependent variables.</a:t>
            </a:r>
            <a:endParaRPr i="1" dirty="0"/>
          </a:p>
          <a:p>
            <a:pPr marL="1371600" lvl="2" indent="-342900">
              <a:lnSpc>
                <a:spcPct val="100000"/>
              </a:lnSpc>
              <a:spcBef>
                <a:spcPts val="0"/>
              </a:spcBef>
              <a:buSzPts val="1800"/>
              <a:buChar char="▪"/>
            </a:pPr>
            <a:r>
              <a:rPr lang="en-US" i="1" dirty="0"/>
              <a:t>Example: How does ___ (independent) ___ affect ___ (dependent) ___?</a:t>
            </a:r>
            <a:endParaRPr i="1" dirty="0"/>
          </a:p>
          <a:p>
            <a:pPr marL="914400" indent="0">
              <a:lnSpc>
                <a:spcPct val="100000"/>
              </a:lnSpc>
              <a:spcBef>
                <a:spcPts val="0"/>
              </a:spcBef>
              <a:buNone/>
            </a:pPr>
            <a:endParaRPr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"/>
          <p:cNvSpPr txBox="1">
            <a:spLocks noGrp="1"/>
          </p:cNvSpPr>
          <p:nvPr>
            <p:ph type="title"/>
          </p:nvPr>
        </p:nvSpPr>
        <p:spPr>
          <a:xfrm>
            <a:off x="1524000" y="0"/>
            <a:ext cx="9144000" cy="896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SzPts val="1400"/>
            </a:pPr>
            <a:r>
              <a:rPr lang="en-US" sz="3300" b="1" dirty="0"/>
              <a:t>Introduction</a:t>
            </a:r>
            <a:r>
              <a:rPr lang="en-US" sz="3300" dirty="0"/>
              <a:t> (</a:t>
            </a:r>
            <a:r>
              <a:rPr lang="en-US" sz="3300" b="1" dirty="0"/>
              <a:t>Background Research)</a:t>
            </a:r>
            <a:r>
              <a:rPr lang="en-US" dirty="0"/>
              <a:t> </a:t>
            </a:r>
            <a:endParaRPr dirty="0"/>
          </a:p>
        </p:txBody>
      </p:sp>
      <p:sp>
        <p:nvSpPr>
          <p:cNvPr id="125" name="Google Shape;125;p5"/>
          <p:cNvSpPr txBox="1">
            <a:spLocks noGrp="1"/>
          </p:cNvSpPr>
          <p:nvPr>
            <p:ph type="body" idx="1"/>
          </p:nvPr>
        </p:nvSpPr>
        <p:spPr>
          <a:xfrm>
            <a:off x="1981200" y="914400"/>
            <a:ext cx="82296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buSzPts val="1800"/>
            </a:pPr>
            <a:r>
              <a:rPr lang="en-US" dirty="0"/>
              <a:t>Brief summary of the background research needed to understand your problem.</a:t>
            </a:r>
            <a:endParaRPr dirty="0"/>
          </a:p>
          <a:p>
            <a:pPr marL="285750" indent="-285750">
              <a:lnSpc>
                <a:spcPct val="100000"/>
              </a:lnSpc>
              <a:spcAft>
                <a:spcPts val="1000"/>
              </a:spcAft>
              <a:buSzPts val="1800"/>
            </a:pPr>
            <a:r>
              <a:rPr lang="en-US" dirty="0">
                <a:solidFill>
                  <a:srgbClr val="AB1500"/>
                </a:solidFill>
              </a:rPr>
              <a:t>Optional:</a:t>
            </a:r>
            <a:r>
              <a:rPr lang="en-US" dirty="0"/>
              <a:t> an explanatory graphic, species photo, map of field research location, etc.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a2a39b34ad_0_0"/>
          <p:cNvSpPr txBox="1">
            <a:spLocks noGrp="1"/>
          </p:cNvSpPr>
          <p:nvPr>
            <p:ph type="title"/>
          </p:nvPr>
        </p:nvSpPr>
        <p:spPr>
          <a:xfrm>
            <a:off x="1524000" y="-14225"/>
            <a:ext cx="9144000" cy="910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SzPts val="1400"/>
            </a:pPr>
            <a:r>
              <a:rPr lang="en-US" b="1" dirty="0"/>
              <a:t>Hypothesis</a:t>
            </a:r>
            <a:endParaRPr dirty="0"/>
          </a:p>
        </p:txBody>
      </p:sp>
      <p:sp>
        <p:nvSpPr>
          <p:cNvPr id="131" name="Google Shape;131;ga2a39b34ad_0_0"/>
          <p:cNvSpPr txBox="1"/>
          <p:nvPr/>
        </p:nvSpPr>
        <p:spPr>
          <a:xfrm>
            <a:off x="1989574" y="914400"/>
            <a:ext cx="82212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indent="-342900">
              <a:buClr>
                <a:srgbClr val="5F5F5F"/>
              </a:buClr>
              <a:buSzPts val="1800"/>
              <a:buFont typeface="Arial"/>
              <a:buChar char="•"/>
            </a:pPr>
            <a:r>
              <a:rPr lang="en-US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</a:t>
            </a:r>
            <a:r>
              <a:rPr lang="en-US" b="1" dirty="0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Science Projects,</a:t>
            </a:r>
            <a:r>
              <a:rPr lang="en-US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ased on the research you have done, you will be writing an answer – your best educated guess – to your question. </a:t>
            </a: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Clr>
                <a:srgbClr val="000000"/>
              </a:buClr>
              <a:buSzPts val="1800"/>
            </a:pP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>
              <a:buClr>
                <a:srgbClr val="000000"/>
              </a:buClr>
              <a:buSzPts val="1800"/>
            </a:pPr>
            <a:r>
              <a:rPr lang="en-US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One way to write a hypothesis:</a:t>
            </a:r>
            <a:endParaRPr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spcBef>
                <a:spcPts val="360"/>
              </a:spcBef>
              <a:buClr>
                <a:srgbClr val="000000"/>
              </a:buClr>
              <a:buSzPts val="1800"/>
            </a:pPr>
            <a:r>
              <a:rPr lang="en-US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"</a:t>
            </a:r>
            <a:r>
              <a:rPr lang="en-US" b="1" i="1" dirty="0">
                <a:latin typeface="Times New Roman"/>
                <a:ea typeface="Times New Roman"/>
                <a:cs typeface="Times New Roman"/>
                <a:sym typeface="Times New Roman"/>
              </a:rPr>
              <a:t>If 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_____[this is done] _____, </a:t>
            </a:r>
            <a:r>
              <a:rPr lang="en-US" b="1" i="1" dirty="0">
                <a:latin typeface="Times New Roman"/>
                <a:ea typeface="Times New Roman"/>
                <a:cs typeface="Times New Roman"/>
                <a:sym typeface="Times New Roman"/>
              </a:rPr>
              <a:t>then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_____[this]_____ will happen." (Fill in the blanks with the appropriate information from your own project.)</a:t>
            </a:r>
            <a:endParaRPr i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spcBef>
                <a:spcPts val="360"/>
              </a:spcBef>
              <a:buClr>
                <a:srgbClr val="000000"/>
              </a:buClr>
              <a:buSzPts val="1800"/>
            </a:pPr>
            <a:endParaRPr i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>
              <a:spcBef>
                <a:spcPts val="360"/>
              </a:spcBef>
              <a:buClr>
                <a:srgbClr val="000000"/>
              </a:buClr>
              <a:buSzPts val="1800"/>
            </a:pPr>
            <a:r>
              <a:rPr lang="en-US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Another way to write a hypothesis:</a:t>
            </a:r>
            <a:endParaRPr b="1" i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spcBef>
                <a:spcPts val="360"/>
              </a:spcBef>
              <a:buClr>
                <a:srgbClr val="000000"/>
              </a:buClr>
              <a:buSzPts val="1800"/>
            </a:pPr>
            <a:r>
              <a:rPr lang="en-US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“I think ________________________ because ______________________________</a:t>
            </a:r>
            <a:endParaRPr i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spcBef>
                <a:spcPts val="360"/>
              </a:spcBef>
              <a:buClr>
                <a:srgbClr val="000000"/>
              </a:buClr>
              <a:buSzPts val="1800"/>
            </a:pPr>
            <a:endParaRPr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Clr>
                <a:srgbClr val="000000"/>
              </a:buClr>
              <a:buSzPts val="1800"/>
            </a:pPr>
            <a:endParaRPr i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262" indent="-3175">
              <a:spcBef>
                <a:spcPts val="360"/>
              </a:spcBef>
              <a:buClr>
                <a:srgbClr val="000000"/>
              </a:buClr>
              <a:buSzPts val="1800"/>
            </a:pP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"/>
          <p:cNvSpPr txBox="1">
            <a:spLocks noGrp="1"/>
          </p:cNvSpPr>
          <p:nvPr>
            <p:ph type="title"/>
          </p:nvPr>
        </p:nvSpPr>
        <p:spPr>
          <a:xfrm>
            <a:off x="1524000" y="14226"/>
            <a:ext cx="9144000" cy="854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SzPts val="1400"/>
            </a:pPr>
            <a:r>
              <a:rPr lang="en-US" b="1" dirty="0"/>
              <a:t>Materials</a:t>
            </a:r>
            <a:endParaRPr dirty="0"/>
          </a:p>
        </p:txBody>
      </p:sp>
      <p:sp>
        <p:nvSpPr>
          <p:cNvPr id="137" name="Google Shape;137;p8"/>
          <p:cNvSpPr txBox="1">
            <a:spLocks noGrp="1"/>
          </p:cNvSpPr>
          <p:nvPr>
            <p:ph type="body" idx="1"/>
          </p:nvPr>
        </p:nvSpPr>
        <p:spPr>
          <a:xfrm>
            <a:off x="1970650" y="868675"/>
            <a:ext cx="8162700" cy="7773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buSzPts val="1800"/>
            </a:pPr>
            <a:r>
              <a:rPr lang="en-US" dirty="0"/>
              <a:t>Type a bulleted list of the items you needed to complete your project.</a:t>
            </a:r>
            <a:endParaRPr dirty="0"/>
          </a:p>
          <a:p>
            <a:pPr marL="285750" indent="-285750">
              <a:lnSpc>
                <a:spcPct val="100000"/>
              </a:lnSpc>
              <a:spcBef>
                <a:spcPts val="360"/>
              </a:spcBef>
              <a:buSzPts val="1800"/>
            </a:pPr>
            <a:r>
              <a:rPr lang="en-US" dirty="0"/>
              <a:t>Be specific about the amounts used.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9"/>
          <p:cNvSpPr txBox="1">
            <a:spLocks noGrp="1"/>
          </p:cNvSpPr>
          <p:nvPr>
            <p:ph type="title"/>
          </p:nvPr>
        </p:nvSpPr>
        <p:spPr>
          <a:xfrm>
            <a:off x="1524825" y="0"/>
            <a:ext cx="9144000" cy="896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SzPts val="1400"/>
            </a:pPr>
            <a:r>
              <a:rPr lang="en-US" b="1" dirty="0"/>
              <a:t>Procedure</a:t>
            </a:r>
            <a:endParaRPr dirty="0"/>
          </a:p>
        </p:txBody>
      </p:sp>
      <p:sp>
        <p:nvSpPr>
          <p:cNvPr id="143" name="Google Shape;143;p9"/>
          <p:cNvSpPr txBox="1">
            <a:spLocks noGrp="1"/>
          </p:cNvSpPr>
          <p:nvPr>
            <p:ph type="body" idx="1"/>
          </p:nvPr>
        </p:nvSpPr>
        <p:spPr>
          <a:xfrm>
            <a:off x="1996272" y="914400"/>
            <a:ext cx="82146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buSzPts val="1800"/>
            </a:pPr>
            <a:r>
              <a:rPr lang="en-US" dirty="0"/>
              <a:t>List and number all of the steps used in completing your project, including any retesting you did.</a:t>
            </a:r>
            <a:endParaRPr sz="1100" dirty="0">
              <a:latin typeface="Arial"/>
              <a:ea typeface="Arial"/>
              <a:cs typeface="Arial"/>
              <a:sym typeface="Arial"/>
            </a:endParaRPr>
          </a:p>
          <a:p>
            <a:pPr marL="285750" indent="-285750">
              <a:lnSpc>
                <a:spcPct val="100000"/>
              </a:lnSpc>
              <a:buSzPts val="1800"/>
            </a:pPr>
            <a:r>
              <a:rPr lang="en-US" dirty="0"/>
              <a:t>Draw and label a drawing/photo of any prototype or set-up that you used to test your solution.</a:t>
            </a:r>
            <a:endParaRPr sz="1100" dirty="0">
              <a:latin typeface="Arial"/>
              <a:ea typeface="Arial"/>
              <a:cs typeface="Arial"/>
              <a:sym typeface="Arial"/>
            </a:endParaRPr>
          </a:p>
          <a:p>
            <a:pPr marL="285750" indent="-285750">
              <a:lnSpc>
                <a:spcPct val="100000"/>
              </a:lnSpc>
              <a:buSzPts val="1800"/>
            </a:pPr>
            <a:r>
              <a:rPr lang="en-US" b="1" dirty="0"/>
              <a:t>Optional: Add photos</a:t>
            </a:r>
            <a:r>
              <a:rPr lang="en-US" dirty="0"/>
              <a:t> (with captions) to show the steps of your procedures.</a:t>
            </a:r>
            <a:endParaRPr dirty="0">
              <a:solidFill>
                <a:srgbClr val="AB1500"/>
              </a:solidFill>
            </a:endParaRPr>
          </a:p>
          <a:p>
            <a:pPr marL="285750" indent="-285750">
              <a:lnSpc>
                <a:spcPct val="100000"/>
              </a:lnSpc>
              <a:spcAft>
                <a:spcPts val="1000"/>
              </a:spcAft>
              <a:buClr>
                <a:srgbClr val="0228D6"/>
              </a:buClr>
              <a:buSzPts val="1800"/>
            </a:pPr>
            <a:r>
              <a:rPr lang="en-US" dirty="0"/>
              <a:t>Up to 2 slides </a:t>
            </a:r>
            <a:r>
              <a:rPr lang="en-US" b="1" dirty="0">
                <a:solidFill>
                  <a:srgbClr val="AB1500"/>
                </a:solidFill>
              </a:rPr>
              <a:t>if absolutely necessary</a:t>
            </a:r>
            <a:endParaRPr dirty="0">
              <a:solidFill>
                <a:srgbClr val="AB15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977</Words>
  <Application>Microsoft Macintosh PowerPoint</Application>
  <PresentationFormat>Widescreen</PresentationFormat>
  <Paragraphs>99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Verdana</vt:lpstr>
      <vt:lpstr>Office Theme</vt:lpstr>
      <vt:lpstr>Criteria for Slides</vt:lpstr>
      <vt:lpstr>Digital Slides Formatting</vt:lpstr>
      <vt:lpstr>Science Project Replace text above with a Creative Title for your project</vt:lpstr>
      <vt:lpstr>Abstract</vt:lpstr>
      <vt:lpstr>Problem</vt:lpstr>
      <vt:lpstr>Introduction (Background Research) </vt:lpstr>
      <vt:lpstr>Hypothesis</vt:lpstr>
      <vt:lpstr>Materials</vt:lpstr>
      <vt:lpstr>Procedure</vt:lpstr>
      <vt:lpstr>Procedure (Continued)</vt:lpstr>
      <vt:lpstr>Results</vt:lpstr>
      <vt:lpstr>Results (Cont.)</vt:lpstr>
      <vt:lpstr>Discussion</vt:lpstr>
      <vt:lpstr>Discussion (Cont.)</vt:lpstr>
      <vt:lpstr>Conclusion</vt:lpstr>
      <vt:lpstr>Reflection/Application</vt:lpstr>
      <vt:lpstr>References Cited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Criteria for Slides</dc:title>
  <dc:creator>Maureen Allen</dc:creator>
  <cp:lastModifiedBy>Prasanthi Sathyaprakash</cp:lastModifiedBy>
  <cp:revision>5</cp:revision>
  <dcterms:created xsi:type="dcterms:W3CDTF">2022-01-03T20:59:59Z</dcterms:created>
  <dcterms:modified xsi:type="dcterms:W3CDTF">2022-01-24T17:36:51Z</dcterms:modified>
</cp:coreProperties>
</file>