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69"/>
  </p:normalViewPr>
  <p:slideViewPr>
    <p:cSldViewPr snapToGrid="0">
      <p:cViewPr varScale="1">
        <p:scale>
          <a:sx n="152" d="100"/>
          <a:sy n="152" d="100"/>
        </p:scale>
        <p:origin x="72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cd11476d6a_1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cd11476d6a_1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cd11476d6a_1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cd11476d6a_1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d00c730ea2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d00c730ea2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d00c730ea2_4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d00c730ea2_4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cd0d04ba7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cd0d04ba7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cd0d04ba7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cd0d04ba7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cd0d04ba7a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cd0d04ba7a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cd11476d6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cd11476d6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cd11476d6a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cd11476d6a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cd11476d6a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cd11476d6a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cd11476d6a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cd11476d6a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cd11476d6a_1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cd11476d6a_1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ndeley.com/guides/apa-citation-guide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ftOjhqtF1OBAqnBXKp4CaqwCKFTZl6XL/view?usp=sharin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0"/>
            <a:ext cx="8520600" cy="52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400" b="1"/>
              <a:t>                 Engineering Slide Deck Template</a:t>
            </a:r>
            <a:endParaRPr sz="2400" b="1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0" y="596650"/>
            <a:ext cx="9144000" cy="442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6536" b="1">
                <a:solidFill>
                  <a:schemeClr val="dk1"/>
                </a:solidFill>
              </a:rPr>
              <a:t>Read and follow the directions in </a:t>
            </a:r>
            <a:r>
              <a:rPr lang="en" sz="6536" b="1">
                <a:solidFill>
                  <a:srgbClr val="FF0000"/>
                </a:solidFill>
              </a:rPr>
              <a:t>RED </a:t>
            </a:r>
            <a:r>
              <a:rPr lang="en" sz="6536" b="1">
                <a:solidFill>
                  <a:schemeClr val="dk1"/>
                </a:solidFill>
              </a:rPr>
              <a:t>on each of the following slides, then delete the directions, and type in your information on each slide.</a:t>
            </a:r>
            <a:endParaRPr sz="6536" b="1">
              <a:solidFill>
                <a:schemeClr val="dk1"/>
              </a:solidFill>
            </a:endParaRPr>
          </a:p>
          <a:p>
            <a:pPr marL="457200" lvl="0" indent="-319666" algn="l" rtl="0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5736" b="1">
                <a:solidFill>
                  <a:schemeClr val="dk1"/>
                </a:solidFill>
              </a:rPr>
              <a:t>Do not change the titles or order of the slides. </a:t>
            </a:r>
            <a:r>
              <a:rPr lang="en" sz="5736">
                <a:solidFill>
                  <a:schemeClr val="dk1"/>
                </a:solidFill>
              </a:rPr>
              <a:t> </a:t>
            </a:r>
            <a:endParaRPr sz="5736">
              <a:solidFill>
                <a:schemeClr val="dk1"/>
              </a:solidFill>
            </a:endParaRPr>
          </a:p>
          <a:p>
            <a:pPr marL="457200" lvl="0" indent="-319666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5736" b="1">
                <a:solidFill>
                  <a:schemeClr val="dk1"/>
                </a:solidFill>
              </a:rPr>
              <a:t>Font size for the Title</a:t>
            </a:r>
            <a:r>
              <a:rPr lang="en" sz="5736">
                <a:solidFill>
                  <a:schemeClr val="dk1"/>
                </a:solidFill>
              </a:rPr>
              <a:t> </a:t>
            </a:r>
            <a:r>
              <a:rPr lang="en" sz="5736" b="1">
                <a:solidFill>
                  <a:schemeClr val="dk1"/>
                </a:solidFill>
              </a:rPr>
              <a:t>on each slide </a:t>
            </a:r>
            <a:r>
              <a:rPr lang="en" sz="5736">
                <a:solidFill>
                  <a:schemeClr val="dk1"/>
                </a:solidFill>
              </a:rPr>
              <a:t>= 24 pt.   You may choose the font style and color for the Title.</a:t>
            </a:r>
            <a:endParaRPr sz="5736">
              <a:solidFill>
                <a:schemeClr val="dk1"/>
              </a:solidFill>
            </a:endParaRPr>
          </a:p>
          <a:p>
            <a:pPr marL="457200" lvl="0" indent="-319666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5736" b="1">
                <a:solidFill>
                  <a:schemeClr val="dk1"/>
                </a:solidFill>
              </a:rPr>
              <a:t>Body Font</a:t>
            </a:r>
            <a:r>
              <a:rPr lang="en" sz="5736">
                <a:solidFill>
                  <a:schemeClr val="dk1"/>
                </a:solidFill>
              </a:rPr>
              <a:t>: Arial</a:t>
            </a:r>
            <a:endParaRPr sz="5736">
              <a:solidFill>
                <a:schemeClr val="dk1"/>
              </a:solidFill>
            </a:endParaRPr>
          </a:p>
          <a:p>
            <a:pPr marL="457200" lvl="0" indent="-319666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5736" b="1">
                <a:solidFill>
                  <a:schemeClr val="dk1"/>
                </a:solidFill>
              </a:rPr>
              <a:t>Body Font Size</a:t>
            </a:r>
            <a:r>
              <a:rPr lang="en" sz="5736">
                <a:solidFill>
                  <a:schemeClr val="dk1"/>
                </a:solidFill>
              </a:rPr>
              <a:t>: The smallest font size for the body text is = 14 point, however 18 point is recommended. You may use a smaller font size, down to 10 point, to label drawings or photo credits.   </a:t>
            </a:r>
            <a:endParaRPr sz="5736">
              <a:solidFill>
                <a:schemeClr val="dk1"/>
              </a:solidFill>
            </a:endParaRPr>
          </a:p>
          <a:p>
            <a:pPr marL="457200" lvl="0" indent="-319666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5736" b="1">
                <a:solidFill>
                  <a:schemeClr val="dk1"/>
                </a:solidFill>
              </a:rPr>
              <a:t>Slide limit</a:t>
            </a:r>
            <a:r>
              <a:rPr lang="en" sz="5736">
                <a:solidFill>
                  <a:schemeClr val="dk1"/>
                </a:solidFill>
              </a:rPr>
              <a:t> = </a:t>
            </a:r>
            <a:r>
              <a:rPr lang="en" sz="5736" b="1">
                <a:solidFill>
                  <a:schemeClr val="dk1"/>
                </a:solidFill>
              </a:rPr>
              <a:t>12 slides</a:t>
            </a:r>
            <a:endParaRPr sz="5736" b="1">
              <a:solidFill>
                <a:schemeClr val="dk1"/>
              </a:solidFill>
            </a:endParaRPr>
          </a:p>
          <a:p>
            <a:pPr marL="457200" lvl="0" indent="-319666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5736">
                <a:solidFill>
                  <a:schemeClr val="dk1"/>
                </a:solidFill>
              </a:rPr>
              <a:t>Slide animations and transitions</a:t>
            </a:r>
            <a:r>
              <a:rPr lang="en" sz="5736" b="1">
                <a:solidFill>
                  <a:schemeClr val="dk1"/>
                </a:solidFill>
              </a:rPr>
              <a:t> </a:t>
            </a:r>
            <a:r>
              <a:rPr lang="en" sz="5736" b="1" u="sng">
                <a:solidFill>
                  <a:schemeClr val="dk1"/>
                </a:solidFill>
              </a:rPr>
              <a:t>may not</a:t>
            </a:r>
            <a:r>
              <a:rPr lang="en" sz="5736" b="1">
                <a:solidFill>
                  <a:schemeClr val="dk1"/>
                </a:solidFill>
              </a:rPr>
              <a:t> </a:t>
            </a:r>
            <a:r>
              <a:rPr lang="en" sz="5736">
                <a:solidFill>
                  <a:schemeClr val="dk1"/>
                </a:solidFill>
              </a:rPr>
              <a:t>be used.</a:t>
            </a:r>
            <a:endParaRPr sz="5736">
              <a:solidFill>
                <a:schemeClr val="dk1"/>
              </a:solidFill>
            </a:endParaRPr>
          </a:p>
          <a:p>
            <a:pPr marL="457200" lvl="0" indent="-319666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5736">
                <a:solidFill>
                  <a:schemeClr val="dk1"/>
                </a:solidFill>
              </a:rPr>
              <a:t>Feel free to show photos of you working on your project.  Photos must be taken by student(s) or parents.</a:t>
            </a:r>
            <a:endParaRPr sz="5736">
              <a:solidFill>
                <a:schemeClr val="dk1"/>
              </a:solidFill>
            </a:endParaRPr>
          </a:p>
          <a:p>
            <a:pPr marL="457200" lvl="0" indent="-319666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5736">
                <a:solidFill>
                  <a:schemeClr val="dk1"/>
                </a:solidFill>
              </a:rPr>
              <a:t>All graphics, photos, and resources must have sources cited.</a:t>
            </a:r>
            <a:endParaRPr sz="5736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2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5736">
                <a:solidFill>
                  <a:srgbClr val="44546A"/>
                </a:solidFill>
              </a:rPr>
              <a:t> </a:t>
            </a:r>
            <a:endParaRPr sz="5736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79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311700" y="48000"/>
            <a:ext cx="8520600" cy="44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							</a:t>
            </a:r>
            <a:r>
              <a:rPr lang="en" sz="2688" b="1"/>
              <a:t>Discussion </a:t>
            </a:r>
            <a:endParaRPr sz="2688" b="1"/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311700" y="641225"/>
            <a:ext cx="8520600" cy="392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i="1">
                <a:solidFill>
                  <a:srgbClr val="FF0000"/>
                </a:solidFill>
              </a:rPr>
              <a:t>Summarize and Analyze your data including patterns, trends, errors and variables that could have influenced the results. </a:t>
            </a:r>
            <a:endParaRPr sz="1400" i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 i="1">
                <a:solidFill>
                  <a:srgbClr val="FF0000"/>
                </a:solidFill>
              </a:rPr>
              <a:t>If data was collected, use appropriate statistics (average, % error, and a variety of statistical tests) to analyze and share your results. </a:t>
            </a:r>
            <a:endParaRPr sz="1400" i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i="1">
                <a:solidFill>
                  <a:srgbClr val="FF0000"/>
                </a:solidFill>
              </a:rPr>
              <a:t>You may want to discuss how your prototype is an improvement or advancement over what is currently available.</a:t>
            </a:r>
            <a:endParaRPr sz="1400" i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 i="1">
                <a:solidFill>
                  <a:srgbClr val="FF0000"/>
                </a:solidFill>
              </a:rPr>
              <a:t>If available, relate your findings to other studies that are related to your problem or solution.  </a:t>
            </a:r>
            <a:endParaRPr sz="1400" i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i="1">
                <a:solidFill>
                  <a:srgbClr val="FF0000"/>
                </a:solidFill>
              </a:rPr>
              <a:t>Did your project turn out as you expected? </a:t>
            </a:r>
            <a:endParaRPr sz="1400" i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 i="1">
                <a:solidFill>
                  <a:srgbClr val="FF0000"/>
                </a:solidFill>
              </a:rPr>
              <a:t>Cite all references. </a:t>
            </a:r>
            <a:endParaRPr sz="1400" i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400" i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311700" y="68950"/>
            <a:ext cx="8520600" cy="53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88" b="1"/>
              <a:t>   							Conclusion</a:t>
            </a:r>
            <a:r>
              <a:rPr lang="en"/>
              <a:t> </a:t>
            </a:r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>
            <a:off x="394425" y="643950"/>
            <a:ext cx="8520600" cy="385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i="1">
                <a:solidFill>
                  <a:srgbClr val="FF0000"/>
                </a:solidFill>
              </a:rPr>
              <a:t>• What was the Solution that solved your Problem?</a:t>
            </a:r>
            <a:endParaRPr sz="1400" i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 i="1">
                <a:solidFill>
                  <a:srgbClr val="FF0000"/>
                </a:solidFill>
              </a:rPr>
              <a:t>• Were you able to scientifically explain why you got the results that you did? </a:t>
            </a:r>
            <a:endParaRPr sz="1400" i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 i="1">
                <a:solidFill>
                  <a:srgbClr val="FF0000"/>
                </a:solidFill>
              </a:rPr>
              <a:t>• What application(s), if any, do you see for your work?    </a:t>
            </a:r>
            <a:endParaRPr sz="1400" i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 i="1">
                <a:solidFill>
                  <a:srgbClr val="FF0000"/>
                </a:solidFill>
              </a:rPr>
              <a:t>• Do you have any further research questions or other variables to test as a result of this project?</a:t>
            </a:r>
            <a:endParaRPr sz="1400" i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 i="1">
                <a:solidFill>
                  <a:srgbClr val="FF0000"/>
                </a:solidFill>
              </a:rPr>
              <a:t>• Any Next steps?    Further research questions?    Ideas? </a:t>
            </a:r>
            <a:endParaRPr sz="1400" i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400" i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>
            <a:off x="311700" y="68950"/>
            <a:ext cx="8520600" cy="51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/>
              <a:t>                                    </a:t>
            </a:r>
            <a:r>
              <a:rPr lang="en" sz="2650" b="1"/>
              <a:t>Reflection/Application</a:t>
            </a:r>
            <a:endParaRPr sz="2650"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>
            <a:off x="311700" y="620525"/>
            <a:ext cx="8630700" cy="394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1">
                <a:solidFill>
                  <a:srgbClr val="FF0000"/>
                </a:solidFill>
              </a:rPr>
              <a:t>Things you might want to reflect on:</a:t>
            </a:r>
            <a:endParaRPr sz="1400" b="1" i="1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1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•</a:t>
            </a:r>
            <a:r>
              <a:rPr lang="en" sz="1400" i="1">
                <a:solidFill>
                  <a:srgbClr val="FF0000"/>
                </a:solidFill>
              </a:rPr>
              <a:t>What you learned from doing this project?</a:t>
            </a:r>
            <a:endParaRPr sz="1400" i="1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•</a:t>
            </a:r>
            <a:r>
              <a:rPr lang="en" sz="1400" i="1">
                <a:solidFill>
                  <a:srgbClr val="FF0000"/>
                </a:solidFill>
              </a:rPr>
              <a:t>What you might have done differently?</a:t>
            </a:r>
            <a:endParaRPr sz="1400" i="1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•</a:t>
            </a:r>
            <a:r>
              <a:rPr lang="en" sz="1400" i="1">
                <a:solidFill>
                  <a:srgbClr val="FF0000"/>
                </a:solidFill>
              </a:rPr>
              <a:t>How your results may be applied to everyday life?</a:t>
            </a:r>
            <a:endParaRPr sz="1400" i="1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•</a:t>
            </a:r>
            <a:r>
              <a:rPr lang="en" sz="1400" i="1">
                <a:solidFill>
                  <a:srgbClr val="FF0000"/>
                </a:solidFill>
              </a:rPr>
              <a:t>Who would be interested in knowing about the results of your project?</a:t>
            </a:r>
            <a:endParaRPr sz="1400" i="1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•</a:t>
            </a:r>
            <a:r>
              <a:rPr lang="en" sz="1400" i="1">
                <a:solidFill>
                  <a:srgbClr val="FF0000"/>
                </a:solidFill>
              </a:rPr>
              <a:t>How your solution, prototype or model is an improvement or advancement over what exists now? </a:t>
            </a:r>
            <a:endParaRPr sz="1400" i="1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•</a:t>
            </a:r>
            <a:r>
              <a:rPr lang="en" sz="1400" i="1">
                <a:solidFill>
                  <a:srgbClr val="FF0000"/>
                </a:solidFill>
              </a:rPr>
              <a:t>How your results may be applied to other similar problems or studies?</a:t>
            </a:r>
            <a:endParaRPr sz="1400" i="1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•</a:t>
            </a:r>
            <a:r>
              <a:rPr lang="en" sz="1400" i="1">
                <a:solidFill>
                  <a:srgbClr val="FF0000"/>
                </a:solidFill>
              </a:rPr>
              <a:t>What next steps or future questions might you investigate?   </a:t>
            </a:r>
            <a:endParaRPr sz="1400" i="1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             </a:t>
            </a:r>
            <a:r>
              <a:rPr lang="en" sz="2688" b="1"/>
              <a:t>References Cited</a:t>
            </a:r>
            <a:endParaRPr sz="2688" b="1"/>
          </a:p>
        </p:txBody>
      </p:sp>
      <p:sp>
        <p:nvSpPr>
          <p:cNvPr id="127" name="Google Shape;127;p25"/>
          <p:cNvSpPr txBox="1">
            <a:spLocks noGrp="1"/>
          </p:cNvSpPr>
          <p:nvPr>
            <p:ph type="body" idx="1"/>
          </p:nvPr>
        </p:nvSpPr>
        <p:spPr>
          <a:xfrm>
            <a:off x="242775" y="668800"/>
            <a:ext cx="8520600" cy="389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i="1">
                <a:solidFill>
                  <a:srgbClr val="FF0000"/>
                </a:solidFill>
              </a:rPr>
              <a:t>1.  </a:t>
            </a:r>
            <a:r>
              <a:rPr lang="en" sz="1400" b="1" i="1">
                <a:solidFill>
                  <a:srgbClr val="FF0000"/>
                </a:solidFill>
              </a:rPr>
              <a:t>List all citations and resources</a:t>
            </a:r>
            <a:r>
              <a:rPr lang="en" sz="1400" i="1">
                <a:solidFill>
                  <a:srgbClr val="FF0000"/>
                </a:solidFill>
              </a:rPr>
              <a:t>, both print and electronic, including personal interviews, in </a:t>
            </a:r>
            <a:endParaRPr sz="1400" i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i="1">
                <a:solidFill>
                  <a:srgbClr val="FF0000"/>
                </a:solidFill>
              </a:rPr>
              <a:t>     alphabetical order using the </a:t>
            </a:r>
            <a:r>
              <a:rPr lang="en" sz="1400" b="1" i="1">
                <a:solidFill>
                  <a:srgbClr val="FF0000"/>
                </a:solidFill>
              </a:rPr>
              <a:t>APA Citation Guide:   </a:t>
            </a:r>
            <a:r>
              <a:rPr lang="en" sz="1400" i="1">
                <a:solidFill>
                  <a:srgbClr val="FF0000"/>
                </a:solidFill>
              </a:rPr>
              <a:t>See examples at:</a:t>
            </a:r>
            <a:r>
              <a:rPr lang="en" sz="1400" b="1" i="1">
                <a:solidFill>
                  <a:srgbClr val="0000FF"/>
                </a:solidFill>
              </a:rPr>
              <a:t> </a:t>
            </a:r>
            <a:endParaRPr sz="1400" b="1" i="1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1" i="1">
                <a:solidFill>
                  <a:srgbClr val="0563C1"/>
                </a:solidFill>
              </a:rPr>
              <a:t>                  </a:t>
            </a:r>
            <a:r>
              <a:rPr lang="en" sz="1400" b="1" i="1" u="sng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https://www.mendeley.com/guides/apa-citation-guide</a:t>
            </a:r>
            <a:endParaRPr sz="1400" i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400" i="1">
                <a:solidFill>
                  <a:srgbClr val="FF0000"/>
                </a:solidFill>
              </a:rPr>
              <a:t>2.  </a:t>
            </a:r>
            <a:r>
              <a:rPr lang="en" sz="1400" b="1" i="1">
                <a:solidFill>
                  <a:srgbClr val="FF0000"/>
                </a:solidFill>
              </a:rPr>
              <a:t>Citation Requirements:</a:t>
            </a:r>
            <a:endParaRPr sz="1400" b="1" i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i="1">
                <a:solidFill>
                  <a:srgbClr val="FF0000"/>
                </a:solidFill>
              </a:rPr>
              <a:t>  -   </a:t>
            </a:r>
            <a:r>
              <a:rPr lang="en" sz="1400" b="1" i="1">
                <a:solidFill>
                  <a:srgbClr val="FF0000"/>
                </a:solidFill>
              </a:rPr>
              <a:t>Jr. Projects</a:t>
            </a:r>
            <a:r>
              <a:rPr lang="en" sz="1400" i="1">
                <a:solidFill>
                  <a:srgbClr val="FF0000"/>
                </a:solidFill>
              </a:rPr>
              <a:t> = Minimum 3 references</a:t>
            </a:r>
            <a:endParaRPr sz="1400" i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i="1">
                <a:solidFill>
                  <a:srgbClr val="FF0000"/>
                </a:solidFill>
              </a:rPr>
              <a:t>  -  </a:t>
            </a:r>
            <a:r>
              <a:rPr lang="en" sz="1400" b="1" i="1">
                <a:solidFill>
                  <a:srgbClr val="FF0000"/>
                </a:solidFill>
              </a:rPr>
              <a:t>Sr. Projects</a:t>
            </a:r>
            <a:r>
              <a:rPr lang="en" sz="1400" i="1">
                <a:solidFill>
                  <a:srgbClr val="FF0000"/>
                </a:solidFill>
              </a:rPr>
              <a:t> = Minimum 5 references   </a:t>
            </a:r>
            <a:endParaRPr sz="1400" i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400"/>
              <a:t>.</a:t>
            </a:r>
            <a:endParaRPr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70950"/>
            <a:ext cx="8520600" cy="50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0909"/>
              <a:buFont typeface="Arial"/>
              <a:buNone/>
            </a:pPr>
            <a:r>
              <a:rPr lang="en" b="1"/>
              <a:t> </a:t>
            </a:r>
            <a:r>
              <a:rPr lang="en" sz="2688" b="1"/>
              <a:t>Project Title</a:t>
            </a:r>
            <a:endParaRPr sz="2688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231425" y="607050"/>
            <a:ext cx="8697300" cy="445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10000"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9600" b="1">
                <a:solidFill>
                  <a:schemeClr val="dk1"/>
                </a:solidFill>
              </a:rPr>
              <a:t>Problem</a:t>
            </a:r>
            <a:r>
              <a:rPr lang="en" sz="9600">
                <a:solidFill>
                  <a:schemeClr val="dk1"/>
                </a:solidFill>
              </a:rPr>
              <a:t>:</a:t>
            </a:r>
            <a:r>
              <a:rPr lang="en" sz="2870">
                <a:solidFill>
                  <a:schemeClr val="dk1"/>
                </a:solidFill>
              </a:rPr>
              <a:t>        </a:t>
            </a:r>
            <a:r>
              <a:rPr lang="en" sz="5600">
                <a:solidFill>
                  <a:srgbClr val="FF0000"/>
                </a:solidFill>
              </a:rPr>
              <a:t>S</a:t>
            </a:r>
            <a:r>
              <a:rPr lang="en" sz="5600" i="1">
                <a:solidFill>
                  <a:srgbClr val="FF0000"/>
                </a:solidFill>
              </a:rPr>
              <a:t>tate the PROBLEM you are trying to solve.</a:t>
            </a:r>
            <a:endParaRPr sz="5600" i="1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5600">
                <a:solidFill>
                  <a:schemeClr val="dk1"/>
                </a:solidFill>
              </a:rPr>
              <a:t>                                  </a:t>
            </a:r>
            <a:r>
              <a:rPr lang="en" sz="5600" i="1">
                <a:solidFill>
                  <a:srgbClr val="FF0000"/>
                </a:solidFill>
              </a:rPr>
              <a:t>Examples: • Problem:   Controlling hillside erosion in our city.</a:t>
            </a:r>
            <a:endParaRPr sz="5600" i="1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5600" i="1">
                <a:solidFill>
                  <a:srgbClr val="FF0000"/>
                </a:solidFill>
              </a:rPr>
              <a:t>                	                                 • Problem:   Removing flood water from a local tree orchard.</a:t>
            </a:r>
            <a:endParaRPr sz="5600" i="1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5600" i="1">
                <a:solidFill>
                  <a:srgbClr val="FF0000"/>
                </a:solidFill>
              </a:rPr>
              <a:t>                	                                 • Problem:   Removing litter from Alameda Bay’s sea floor.</a:t>
            </a:r>
            <a:endParaRPr sz="5600" i="1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5600" i="1">
                <a:solidFill>
                  <a:srgbClr val="FF0000"/>
                </a:solidFill>
              </a:rPr>
              <a:t>(Opt. You may insert a photo of your project or a background that pertains to your project on this Title page)</a:t>
            </a:r>
            <a:endParaRPr sz="5600" i="1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56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9600" b="1">
                <a:solidFill>
                  <a:schemeClr val="dk1"/>
                </a:solidFill>
              </a:rPr>
              <a:t>Name</a:t>
            </a:r>
            <a:r>
              <a:rPr lang="en" sz="9600">
                <a:solidFill>
                  <a:schemeClr val="dk1"/>
                </a:solidFill>
              </a:rPr>
              <a:t>:</a:t>
            </a:r>
            <a:endParaRPr sz="96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9600">
                <a:solidFill>
                  <a:schemeClr val="dk1"/>
                </a:solidFill>
              </a:rPr>
              <a:t>   </a:t>
            </a:r>
            <a:endParaRPr sz="96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9600" b="1">
                <a:solidFill>
                  <a:schemeClr val="dk1"/>
                </a:solidFill>
              </a:rPr>
              <a:t>School</a:t>
            </a:r>
            <a:r>
              <a:rPr lang="en" sz="9600">
                <a:solidFill>
                  <a:schemeClr val="dk1"/>
                </a:solidFill>
              </a:rPr>
              <a:t>:                                                                                     </a:t>
            </a:r>
            <a:endParaRPr sz="96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96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9600" b="1">
                <a:solidFill>
                  <a:schemeClr val="dk1"/>
                </a:solidFill>
              </a:rPr>
              <a:t>Teacher</a:t>
            </a:r>
            <a:r>
              <a:rPr lang="en" sz="9600">
                <a:solidFill>
                  <a:schemeClr val="dk1"/>
                </a:solidFill>
              </a:rPr>
              <a:t>:</a:t>
            </a:r>
            <a:endParaRPr sz="96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55150"/>
            <a:ext cx="8520600" cy="52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							  </a:t>
            </a:r>
            <a:r>
              <a:rPr lang="en" sz="2688" b="1"/>
              <a:t>Abstract</a:t>
            </a:r>
            <a:endParaRPr sz="2688" b="1"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86700" y="662150"/>
            <a:ext cx="8745600" cy="440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i="1">
                <a:solidFill>
                  <a:srgbClr val="FF0000"/>
                </a:solidFill>
              </a:rPr>
              <a:t>Write the Abstract last, </a:t>
            </a:r>
            <a:r>
              <a:rPr lang="en" sz="1400" b="1" i="1">
                <a:solidFill>
                  <a:srgbClr val="FF0000"/>
                </a:solidFill>
              </a:rPr>
              <a:t>after </a:t>
            </a:r>
            <a:r>
              <a:rPr lang="en" sz="1400" i="1">
                <a:solidFill>
                  <a:srgbClr val="FF0000"/>
                </a:solidFill>
              </a:rPr>
              <a:t>your project and analysis are finished.</a:t>
            </a:r>
            <a:endParaRPr sz="1400" i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 i="1">
                <a:solidFill>
                  <a:srgbClr val="FF0000"/>
                </a:solidFill>
              </a:rPr>
              <a:t>The Abstract is a summary of your project -</a:t>
            </a:r>
            <a:r>
              <a:rPr lang="en" sz="1400" b="1" i="1">
                <a:solidFill>
                  <a:srgbClr val="FF0000"/>
                </a:solidFill>
              </a:rPr>
              <a:t>250 words or less-</a:t>
            </a:r>
            <a:r>
              <a:rPr lang="en" sz="1400" i="1">
                <a:solidFill>
                  <a:srgbClr val="FF0000"/>
                </a:solidFill>
              </a:rPr>
              <a:t> and must include:     </a:t>
            </a:r>
            <a:endParaRPr sz="1400" i="1">
              <a:solidFill>
                <a:srgbClr val="FF0000"/>
              </a:solidFill>
            </a:endParaRPr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SzPts val="1400"/>
              <a:buChar char="●"/>
            </a:pPr>
            <a:r>
              <a:rPr lang="en" sz="1400" i="1">
                <a:solidFill>
                  <a:srgbClr val="FF0000"/>
                </a:solidFill>
              </a:rPr>
              <a:t>Problem</a:t>
            </a:r>
            <a:endParaRPr sz="1400" i="1">
              <a:solidFill>
                <a:srgbClr val="FF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Char char="●"/>
            </a:pPr>
            <a:r>
              <a:rPr lang="en" sz="1400" i="1">
                <a:solidFill>
                  <a:srgbClr val="FF0000"/>
                </a:solidFill>
              </a:rPr>
              <a:t>Procedures</a:t>
            </a:r>
            <a:endParaRPr sz="1400" i="1">
              <a:solidFill>
                <a:srgbClr val="FF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Char char="●"/>
            </a:pPr>
            <a:r>
              <a:rPr lang="en" sz="1400" i="1">
                <a:solidFill>
                  <a:srgbClr val="FF0000"/>
                </a:solidFill>
              </a:rPr>
              <a:t>Data and a brief analysis (no graphs).</a:t>
            </a:r>
            <a:endParaRPr sz="1400" i="1">
              <a:solidFill>
                <a:srgbClr val="FF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Char char="●"/>
            </a:pPr>
            <a:r>
              <a:rPr lang="en" sz="1400" i="1">
                <a:solidFill>
                  <a:srgbClr val="FF0000"/>
                </a:solidFill>
              </a:rPr>
              <a:t>Conclusion (state whether your proposed solution was or was not validated and WHY).</a:t>
            </a:r>
            <a:endParaRPr sz="1400" i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4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55150"/>
            <a:ext cx="8520600" cy="47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9144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</a:t>
            </a:r>
            <a:r>
              <a:rPr lang="en" sz="2688" b="1"/>
              <a:t>Background Research</a:t>
            </a:r>
            <a:endParaRPr sz="2688" b="1"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114625" y="662150"/>
            <a:ext cx="8974200" cy="448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en" sz="1400" i="1">
                <a:solidFill>
                  <a:srgbClr val="FF0000"/>
                </a:solidFill>
              </a:rPr>
              <a:t>Brief summary of the background research and information needed to solve your problem.</a:t>
            </a:r>
            <a:endParaRPr sz="1400" i="1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en" sz="1400" i="1">
                <a:solidFill>
                  <a:srgbClr val="FF0000"/>
                </a:solidFill>
              </a:rPr>
              <a:t>   </a:t>
            </a:r>
            <a:r>
              <a:rPr lang="en" sz="1400">
                <a:solidFill>
                  <a:schemeClr val="dk1"/>
                </a:solidFill>
              </a:rPr>
              <a:t>•</a:t>
            </a:r>
            <a:r>
              <a:rPr lang="en" sz="1400" i="1">
                <a:solidFill>
                  <a:srgbClr val="FF0000"/>
                </a:solidFill>
              </a:rPr>
              <a:t>Include</a:t>
            </a:r>
            <a:r>
              <a:rPr lang="en" sz="1400" i="1">
                <a:solidFill>
                  <a:srgbClr val="FF0000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" sz="1400" i="1">
                <a:solidFill>
                  <a:srgbClr val="FF0000"/>
                </a:solidFill>
              </a:rPr>
              <a:t>citations when referencing other scientists’ work or projects, that may have served as inspiration for </a:t>
            </a:r>
            <a:endParaRPr sz="1400" i="1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en" sz="1400" i="1">
                <a:solidFill>
                  <a:srgbClr val="FF0000"/>
                </a:solidFill>
              </a:rPr>
              <a:t>    your solution, if applicable.                  </a:t>
            </a:r>
            <a:endParaRPr sz="1400" i="1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en" sz="1400">
                <a:solidFill>
                  <a:schemeClr val="dk1"/>
                </a:solidFill>
              </a:rPr>
              <a:t>  •</a:t>
            </a:r>
            <a:r>
              <a:rPr lang="en" sz="1400" i="1" u="sng">
                <a:solidFill>
                  <a:srgbClr val="FF0000"/>
                </a:solidFill>
              </a:rPr>
              <a:t>Optional</a:t>
            </a:r>
            <a:r>
              <a:rPr lang="en" sz="1400" i="1">
                <a:solidFill>
                  <a:srgbClr val="FF0000"/>
                </a:solidFill>
              </a:rPr>
              <a:t>:  Include any </a:t>
            </a:r>
            <a:r>
              <a:rPr lang="en" sz="1400" i="1" u="sng">
                <a:solidFill>
                  <a:srgbClr val="FF0000"/>
                </a:solidFill>
              </a:rPr>
              <a:t>Criteria</a:t>
            </a:r>
            <a:r>
              <a:rPr lang="en" sz="1400" i="1">
                <a:solidFill>
                  <a:srgbClr val="FF0000"/>
                </a:solidFill>
              </a:rPr>
              <a:t> and </a:t>
            </a:r>
            <a:r>
              <a:rPr lang="en" sz="1400" i="1" u="sng">
                <a:solidFill>
                  <a:srgbClr val="FF0000"/>
                </a:solidFill>
              </a:rPr>
              <a:t>Constraints</a:t>
            </a:r>
            <a:r>
              <a:rPr lang="en" sz="1400" i="1">
                <a:solidFill>
                  <a:srgbClr val="FF0000"/>
                </a:solidFill>
              </a:rPr>
              <a:t> that are needed to solve your problem. </a:t>
            </a:r>
            <a:endParaRPr sz="1400" i="1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en" sz="1400" i="1">
                <a:solidFill>
                  <a:srgbClr val="FF0000"/>
                </a:solidFill>
              </a:rPr>
              <a:t>    Example: -</a:t>
            </a:r>
            <a:r>
              <a:rPr lang="en" sz="1400" i="1" u="sng">
                <a:solidFill>
                  <a:srgbClr val="FF0000"/>
                </a:solidFill>
              </a:rPr>
              <a:t>Criteria</a:t>
            </a:r>
            <a:r>
              <a:rPr lang="en" sz="1400" i="1">
                <a:solidFill>
                  <a:srgbClr val="FF0000"/>
                </a:solidFill>
              </a:rPr>
              <a:t>: The standards that the solution must meet in order to solve the problem.  </a:t>
            </a:r>
            <a:endParaRPr sz="1400" i="1">
              <a:solidFill>
                <a:srgbClr val="FF0000"/>
              </a:solidFill>
            </a:endParaRPr>
          </a:p>
          <a:p>
            <a:pPr marL="45720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en" sz="1400" i="1">
                <a:solidFill>
                  <a:srgbClr val="FF0000"/>
                </a:solidFill>
              </a:rPr>
              <a:t>          -</a:t>
            </a:r>
            <a:r>
              <a:rPr lang="en" sz="1400" i="1" u="sng">
                <a:solidFill>
                  <a:srgbClr val="FF0000"/>
                </a:solidFill>
              </a:rPr>
              <a:t>Constraints</a:t>
            </a:r>
            <a:r>
              <a:rPr lang="en" sz="1400" i="1">
                <a:solidFill>
                  <a:srgbClr val="FF0000"/>
                </a:solidFill>
              </a:rPr>
              <a:t>:  Any limitations such as: time, money, size, materials, location, etc., that must be met</a:t>
            </a:r>
            <a:endParaRPr sz="1400" i="1">
              <a:solidFill>
                <a:srgbClr val="FF0000"/>
              </a:solidFill>
            </a:endParaRPr>
          </a:p>
          <a:p>
            <a:pPr marL="45720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en" sz="1400" i="1">
                <a:solidFill>
                  <a:srgbClr val="FF0000"/>
                </a:solidFill>
              </a:rPr>
              <a:t>                                for a solution to be acceptable. </a:t>
            </a:r>
            <a:endParaRPr sz="1400" i="1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  <a:buSzPts val="852"/>
              <a:buNone/>
            </a:pPr>
            <a:endParaRPr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81400" y="74975"/>
            <a:ext cx="8751000" cy="53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400" b="1"/>
              <a:t>The Engineering Solution, Prototype or Model to be tested.</a:t>
            </a:r>
            <a:endParaRPr sz="2400"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799275"/>
            <a:ext cx="8520600" cy="376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i="1">
                <a:solidFill>
                  <a:srgbClr val="FF0000"/>
                </a:solidFill>
              </a:rPr>
              <a:t>Explain the solution, prototype or model that you have designed and tested to solve your Problem.  </a:t>
            </a:r>
            <a:endParaRPr sz="1400" i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400" i="1">
                <a:solidFill>
                  <a:srgbClr val="FF0000"/>
                </a:solidFill>
              </a:rPr>
              <a:t>You may include any pictures, drawings, diagrams or experimental set-up.   Label all illustrations. </a:t>
            </a:r>
            <a:endParaRPr sz="1400" i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34300"/>
            <a:ext cx="8520600" cy="47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					        </a:t>
            </a:r>
            <a:r>
              <a:rPr lang="en" sz="2688" b="1"/>
              <a:t>Materials</a:t>
            </a:r>
            <a:endParaRPr sz="2688" b="1"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562300"/>
            <a:ext cx="8520600" cy="400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i="1">
                <a:solidFill>
                  <a:srgbClr val="FF0000"/>
                </a:solidFill>
              </a:rPr>
              <a:t>Provide a </a:t>
            </a:r>
            <a:r>
              <a:rPr lang="en" sz="1400" b="1" i="1">
                <a:solidFill>
                  <a:srgbClr val="FF0000"/>
                </a:solidFill>
              </a:rPr>
              <a:t>detailed</a:t>
            </a:r>
            <a:r>
              <a:rPr lang="en" sz="1400" i="1">
                <a:solidFill>
                  <a:srgbClr val="FF0000"/>
                </a:solidFill>
              </a:rPr>
              <a:t> list of all the items you used to complete your project.  </a:t>
            </a:r>
            <a:endParaRPr sz="1400" i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i="1">
                <a:solidFill>
                  <a:srgbClr val="FF0000"/>
                </a:solidFill>
              </a:rPr>
              <a:t>(Be specific: size, number, amount, type of materials, etc.)</a:t>
            </a:r>
            <a:endParaRPr sz="1400" i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311700" y="48000"/>
            <a:ext cx="8520600" cy="4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						</a:t>
            </a:r>
            <a:r>
              <a:rPr lang="en" sz="2688" b="1"/>
              <a:t>Procedures</a:t>
            </a:r>
            <a:endParaRPr sz="2688" b="1"/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311700" y="665225"/>
            <a:ext cx="8520600" cy="39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Char char="●"/>
            </a:pPr>
            <a:r>
              <a:rPr lang="en" sz="1400" i="1">
                <a:solidFill>
                  <a:srgbClr val="FF0000"/>
                </a:solidFill>
              </a:rPr>
              <a:t>List and number all the steps/procedures you followed to complete your project. </a:t>
            </a:r>
            <a:endParaRPr sz="1400" i="1">
              <a:solidFill>
                <a:srgbClr val="FF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Char char="●"/>
            </a:pPr>
            <a:r>
              <a:rPr lang="en" sz="1400" i="1">
                <a:solidFill>
                  <a:srgbClr val="FF0000"/>
                </a:solidFill>
              </a:rPr>
              <a:t>Be sure to include any revisions of your solution, prototype or model and re-testing procedures in your Procedures list.</a:t>
            </a:r>
            <a:endParaRPr sz="1400" i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0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    </a:t>
            </a:r>
            <a:r>
              <a:rPr lang="en" sz="2650"/>
              <a:t> </a:t>
            </a:r>
            <a:r>
              <a:rPr lang="en" sz="2650" b="1"/>
              <a:t>Results - Data/Observations</a:t>
            </a:r>
            <a:endParaRPr sz="2650" b="1"/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240025" y="658375"/>
            <a:ext cx="8592300" cy="39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i="1">
                <a:solidFill>
                  <a:srgbClr val="FF0000"/>
                </a:solidFill>
              </a:rPr>
              <a:t>Include any qualitative and quantitative data collected while testing your solution or prototype, or model. </a:t>
            </a:r>
            <a:endParaRPr sz="1400" i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 i="1">
                <a:solidFill>
                  <a:srgbClr val="FF0000"/>
                </a:solidFill>
              </a:rPr>
              <a:t>Include charts and graphs of your results.</a:t>
            </a:r>
            <a:r>
              <a:rPr lang="en" sz="1200" i="1">
                <a:solidFill>
                  <a:srgbClr val="FF0000"/>
                </a:solidFill>
              </a:rPr>
              <a:t>   </a:t>
            </a:r>
            <a:endParaRPr sz="1200" i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i="1">
                <a:solidFill>
                  <a:srgbClr val="FF0000"/>
                </a:solidFill>
              </a:rPr>
              <a:t>Use appropriate statistics (average, % error, and a variety of statistical tests) to analyze and share your results.</a:t>
            </a:r>
            <a:endParaRPr sz="1200" i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219450" y="68575"/>
            <a:ext cx="8613000" cy="4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88" b="1"/>
              <a:t>             Revised Solution, Prototype, and/or Model</a:t>
            </a:r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219450" y="585600"/>
            <a:ext cx="8520600" cy="447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i="1">
                <a:solidFill>
                  <a:srgbClr val="FF0000"/>
                </a:solidFill>
              </a:rPr>
              <a:t>Complete this slide if you revised or re-designed the solution to your problem, prototype and/or model.</a:t>
            </a:r>
            <a:endParaRPr sz="1400" i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 i="1">
                <a:solidFill>
                  <a:srgbClr val="FF0000"/>
                </a:solidFill>
              </a:rPr>
              <a:t>Explain </a:t>
            </a:r>
            <a:r>
              <a:rPr lang="en" sz="1400" b="1" i="1">
                <a:solidFill>
                  <a:srgbClr val="FF0000"/>
                </a:solidFill>
              </a:rPr>
              <a:t>WHAT </a:t>
            </a:r>
            <a:r>
              <a:rPr lang="en" sz="1400" i="1">
                <a:solidFill>
                  <a:srgbClr val="FF0000"/>
                </a:solidFill>
              </a:rPr>
              <a:t>you changed and </a:t>
            </a:r>
            <a:r>
              <a:rPr lang="en" sz="1400" b="1" i="1">
                <a:solidFill>
                  <a:srgbClr val="FF0000"/>
                </a:solidFill>
              </a:rPr>
              <a:t>WHY</a:t>
            </a:r>
            <a:r>
              <a:rPr lang="en" sz="1400" i="1">
                <a:solidFill>
                  <a:srgbClr val="FF0000"/>
                </a:solidFill>
              </a:rPr>
              <a:t> you revised your solution. </a:t>
            </a:r>
            <a:endParaRPr sz="1400" i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400" i="1">
                <a:solidFill>
                  <a:srgbClr val="FF0000"/>
                </a:solidFill>
              </a:rPr>
              <a:t>Include any new data and observations that were collected when you re-tested your revised solution, prototype or model.  </a:t>
            </a:r>
            <a:endParaRPr sz="1400" i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1033</Words>
  <Application>Microsoft Macintosh PowerPoint</Application>
  <PresentationFormat>On-screen Show (16:9)</PresentationFormat>
  <Paragraphs>86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Arial</vt:lpstr>
      <vt:lpstr>Simple Light</vt:lpstr>
      <vt:lpstr>                 Engineering Slide Deck Template</vt:lpstr>
      <vt:lpstr> Project Title</vt:lpstr>
      <vt:lpstr>              Abstract</vt:lpstr>
      <vt:lpstr>          Background Research</vt:lpstr>
      <vt:lpstr>The Engineering Solution, Prototype or Model to be tested.</vt:lpstr>
      <vt:lpstr>                   Materials</vt:lpstr>
      <vt:lpstr>            Procedures</vt:lpstr>
      <vt:lpstr>                       Results - Data/Observations</vt:lpstr>
      <vt:lpstr>             Revised Solution, Prototype, and/or Model</vt:lpstr>
      <vt:lpstr>            Discussion </vt:lpstr>
      <vt:lpstr>          Conclusion </vt:lpstr>
      <vt:lpstr>                                    Reflection/Application</vt:lpstr>
      <vt:lpstr>                               References Cited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Engineering Slide Deck Template</dc:title>
  <cp:lastModifiedBy>Prasanthi Sathyaprakash</cp:lastModifiedBy>
  <cp:revision>1</cp:revision>
  <dcterms:modified xsi:type="dcterms:W3CDTF">2023-01-13T22:00:22Z</dcterms:modified>
</cp:coreProperties>
</file>